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3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Lst>
  <p:sldSz cx="9144000" cy="5143500" type="screen16x9"/>
  <p:notesSz cx="6858000" cy="9144000"/>
  <p:embeddedFontLst>
    <p:embeddedFont>
      <p:font typeface="Consolas" panose="020B0609020204030204" pitchFamily="49" charset="0"/>
      <p:regular r:id="rId33"/>
      <p:bold r:id="rId34"/>
      <p:italic r:id="rId35"/>
      <p:boldItalic r:id="rId36"/>
    </p:embeddedFont>
    <p:embeddedFont>
      <p:font typeface="Proxima Nova" panose="02000506030000020004" pitchFamily="2" charset="0"/>
      <p:regular r:id="rId37"/>
      <p:bold r:id="rId38"/>
      <p:italic r:id="rId39"/>
      <p:boldItalic r:id="rId40"/>
    </p:embeddedFont>
    <p:embeddedFont>
      <p:font typeface="Verdana" panose="020B0604030504040204" pitchFamily="3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26"/>
    <p:restoredTop sz="94702"/>
  </p:normalViewPr>
  <p:slideViewPr>
    <p:cSldViewPr snapToGrid="0">
      <p:cViewPr varScale="1">
        <p:scale>
          <a:sx n="196" d="100"/>
          <a:sy n="196" d="100"/>
        </p:scale>
        <p:origin x="92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7.fntdata"/><Relationship Id="rId21" Type="http://schemas.openxmlformats.org/officeDocument/2006/relationships/slide" Target="slides/slide19.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4.fntdata"/><Relationship Id="rId49"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upicka, Radim" userId="b1257d42-b53b-4d6d-8e51-6877a95b2288" providerId="ADAL" clId="{3442FA37-4A5C-47F7-807B-26CA710FA748}"/>
    <pc:docChg chg="custSel modSld">
      <pc:chgData name="Krupicka, Radim" userId="b1257d42-b53b-4d6d-8e51-6877a95b2288" providerId="ADAL" clId="{3442FA37-4A5C-47F7-807B-26CA710FA748}" dt="2021-11-01T09:00:45.452" v="25" actId="20577"/>
      <pc:docMkLst>
        <pc:docMk/>
      </pc:docMkLst>
      <pc:sldChg chg="modSp">
        <pc:chgData name="Krupicka, Radim" userId="b1257d42-b53b-4d6d-8e51-6877a95b2288" providerId="ADAL" clId="{3442FA37-4A5C-47F7-807B-26CA710FA748}" dt="2021-11-01T09:00:45.452" v="25" actId="20577"/>
        <pc:sldMkLst>
          <pc:docMk/>
          <pc:sldMk cId="0" sldId="256"/>
        </pc:sldMkLst>
        <pc:spChg chg="mod">
          <ac:chgData name="Krupicka, Radim" userId="b1257d42-b53b-4d6d-8e51-6877a95b2288" providerId="ADAL" clId="{3442FA37-4A5C-47F7-807B-26CA710FA748}" dt="2021-11-01T09:00:45.452" v="25" actId="20577"/>
          <ac:spMkLst>
            <pc:docMk/>
            <pc:sldMk cId="0" sldId="256"/>
            <ac:spMk id="106"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42e3e7cd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42e3e7c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8592b8790_0_2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8592b8790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945a60f2b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945a60f2b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8592b8790_0_2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8592b8790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28592b8790_0_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28592b8790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9a2272652_0_3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29a2272652_0_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8592b8790_0_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8592b8790_0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85a3cdc97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85a3cdc97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85a3cdc97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85a3cdc97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85a3cdc97_0_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85a3cdc97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85a3cdc97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85a3cdc97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8592b8790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8592b879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85a3cdc97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85a3cdc97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ef2ff04c3d2b40a_2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ef2ff04c3d2b40a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285a3cdc97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285a3cdc97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285a3cdc97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285a3cdc97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85a3cdc97_0_2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85a3cdc97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285a3cdc97_0_2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285a3cdc97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285a3cdc97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285a3cdc97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285a3cdc97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285a3cdc97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85a3cdc97_0_1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285a3cdc97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285a3cdc97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285a3cdc97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85a3cdc97_0_3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85a3cdc9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285a3cdc97_0_3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285a3cdc97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85a3cdc97_0_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85a3cdc97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85a3cdc97_0_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85a3cdc97_0_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85a3cdc97_0_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85a3cdc97_0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ef2ff04c3d2b40a_2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ef2ff04c3d2b40a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8592b8790_0_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8592b8790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56" name="Google Shape;56;p14"/>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7" name="Google Shape;57;p14"/>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61" name="Google Shape;61;p15"/>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7" name="Google Shape;67;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1" name="Google Shape;71;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2" name="Google Shape;72;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9" name="Google Shape;7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80"/>
        <p:cNvGrpSpPr/>
        <p:nvPr/>
      </p:nvGrpSpPr>
      <p:grpSpPr>
        <a:xfrm>
          <a:off x="0" y="0"/>
          <a:ext cx="0" cy="0"/>
          <a:chOff x="0" y="0"/>
          <a:chExt cx="0" cy="0"/>
        </a:xfrm>
      </p:grpSpPr>
      <p:sp>
        <p:nvSpPr>
          <p:cNvPr id="81" name="Google Shape;81;p20"/>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2" name="Google Shape;8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21"/>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86" name="Google Shape;86;p21"/>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7" name="Google Shape;87;p21"/>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8" name="Google Shape;88;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22"/>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100"/>
              <a:buNone/>
              <a:defRPr sz="2100"/>
            </a:lvl1pPr>
          </a:lstStyle>
          <a:p>
            <a:endParaRPr/>
          </a:p>
        </p:txBody>
      </p:sp>
      <p:sp>
        <p:nvSpPr>
          <p:cNvPr id="92" name="Google Shape;9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3"/>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96" name="Google Shape;96;p23"/>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7" name="Google Shape;9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8"/>
        <p:cNvGrpSpPr/>
        <p:nvPr/>
      </p:nvGrpSpPr>
      <p:grpSpPr>
        <a:xfrm>
          <a:off x="0" y="0"/>
          <a:ext cx="0" cy="0"/>
          <a:chOff x="0" y="0"/>
          <a:chExt cx="0" cy="0"/>
        </a:xfrm>
      </p:grpSpPr>
      <p:sp>
        <p:nvSpPr>
          <p:cNvPr id="99" name="Google Shape;99;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4.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4.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4.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6.png"/><Relationship Id="rId4" Type="http://schemas.openxmlformats.org/officeDocument/2006/relationships/hyperlink" Target="http://doi.acm.org/10.1145/1240233.1240236"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drive.google.com/file/d/1sYTeFCLb9-4K1lgx8M9O8I20kBjFFOwE/view"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25" descr="White cloud in front of dark blue star-filled sky"/>
          <p:cNvPicPr preferRelativeResize="0"/>
          <p:nvPr/>
        </p:nvPicPr>
        <p:blipFill rotWithShape="1">
          <a:blip r:embed="rId3">
            <a:alphaModFix/>
          </a:blip>
          <a:srcRect r="1719" b="17067"/>
          <a:stretch/>
        </p:blipFill>
        <p:spPr>
          <a:xfrm>
            <a:off x="0" y="0"/>
            <a:ext cx="9144001" cy="5143500"/>
          </a:xfrm>
          <a:prstGeom prst="rect">
            <a:avLst/>
          </a:prstGeom>
          <a:noFill/>
          <a:ln>
            <a:noFill/>
          </a:ln>
        </p:spPr>
      </p:pic>
      <p:sp>
        <p:nvSpPr>
          <p:cNvPr id="105" name="Google Shape;105;p25"/>
          <p:cNvSpPr txBox="1"/>
          <p:nvPr/>
        </p:nvSpPr>
        <p:spPr>
          <a:xfrm>
            <a:off x="510450" y="1017900"/>
            <a:ext cx="8123100" cy="2169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3600" b="1" i="1">
                <a:solidFill>
                  <a:srgbClr val="38761D"/>
                </a:solidFill>
                <a:latin typeface="Proxima Nova"/>
                <a:ea typeface="Proxima Nova"/>
                <a:cs typeface="Proxima Nova"/>
                <a:sym typeface="Proxima Nova"/>
              </a:rPr>
              <a:t>OMO</a:t>
            </a:r>
            <a:endParaRPr sz="3600" b="1" i="1">
              <a:solidFill>
                <a:srgbClr val="38761D"/>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sz="2400" b="1" i="1">
                <a:solidFill>
                  <a:srgbClr val="38761D"/>
                </a:solidFill>
                <a:latin typeface="Proxima Nova"/>
                <a:ea typeface="Proxima Nova"/>
                <a:cs typeface="Proxima Nova"/>
                <a:sym typeface="Proxima Nova"/>
              </a:rPr>
              <a:t>7 - Datové struktury a patterny</a:t>
            </a:r>
            <a:endParaRPr sz="950">
              <a:latin typeface="Verdana"/>
              <a:ea typeface="Verdana"/>
              <a:cs typeface="Verdana"/>
              <a:sym typeface="Verdana"/>
            </a:endParaRPr>
          </a:p>
          <a:p>
            <a:pPr marL="457200" lvl="0" indent="-304800" algn="just" rtl="0">
              <a:lnSpc>
                <a:spcPct val="150000"/>
              </a:lnSpc>
              <a:spcBef>
                <a:spcPts val="0"/>
              </a:spcBef>
              <a:spcAft>
                <a:spcPts val="0"/>
              </a:spcAft>
              <a:buClr>
                <a:schemeClr val="lt1"/>
              </a:buClr>
              <a:buSzPts val="1200"/>
              <a:buFont typeface="Verdana"/>
              <a:buChar char="■"/>
            </a:pPr>
            <a:r>
              <a:rPr lang="en" sz="1200">
                <a:solidFill>
                  <a:schemeClr val="lt1"/>
                </a:solidFill>
                <a:highlight>
                  <a:srgbClr val="000000"/>
                </a:highlight>
                <a:latin typeface="Verdana"/>
                <a:ea typeface="Verdana"/>
                <a:cs typeface="Verdana"/>
                <a:sym typeface="Verdana"/>
              </a:rPr>
              <a:t>Datové struktury - částečně persistentní, plně persistentní, konfluentní, funkční a retroaktivní</a:t>
            </a:r>
            <a:endParaRPr sz="1200">
              <a:solidFill>
                <a:schemeClr val="lt1"/>
              </a:solidFill>
              <a:highlight>
                <a:srgbClr val="000000"/>
              </a:highlight>
              <a:latin typeface="Verdana"/>
              <a:ea typeface="Verdana"/>
              <a:cs typeface="Verdana"/>
              <a:sym typeface="Verdana"/>
            </a:endParaRPr>
          </a:p>
          <a:p>
            <a:pPr marL="457200" lvl="0" indent="-304800" algn="just" rtl="0">
              <a:lnSpc>
                <a:spcPct val="150000"/>
              </a:lnSpc>
              <a:spcBef>
                <a:spcPts val="0"/>
              </a:spcBef>
              <a:spcAft>
                <a:spcPts val="0"/>
              </a:spcAft>
              <a:buClr>
                <a:schemeClr val="lt1"/>
              </a:buClr>
              <a:buSzPts val="1200"/>
              <a:buFont typeface="Verdana"/>
              <a:buChar char="■"/>
            </a:pPr>
            <a:r>
              <a:rPr lang="en" sz="1200">
                <a:solidFill>
                  <a:schemeClr val="lt1"/>
                </a:solidFill>
                <a:highlight>
                  <a:srgbClr val="000000"/>
                </a:highlight>
                <a:latin typeface="Verdana"/>
                <a:ea typeface="Verdana"/>
                <a:cs typeface="Verdana"/>
                <a:sym typeface="Verdana"/>
              </a:rPr>
              <a:t>Lazy Initialization</a:t>
            </a:r>
            <a:endParaRPr sz="1200">
              <a:solidFill>
                <a:schemeClr val="lt1"/>
              </a:solidFill>
              <a:highlight>
                <a:srgbClr val="000000"/>
              </a:highlight>
              <a:latin typeface="Verdana"/>
              <a:ea typeface="Verdana"/>
              <a:cs typeface="Verdana"/>
              <a:sym typeface="Verdana"/>
            </a:endParaRPr>
          </a:p>
          <a:p>
            <a:pPr marL="457200" lvl="0" indent="-304800" algn="just" rtl="0">
              <a:lnSpc>
                <a:spcPct val="150000"/>
              </a:lnSpc>
              <a:spcBef>
                <a:spcPts val="0"/>
              </a:spcBef>
              <a:spcAft>
                <a:spcPts val="0"/>
              </a:spcAft>
              <a:buClr>
                <a:schemeClr val="lt1"/>
              </a:buClr>
              <a:buSzPts val="1200"/>
              <a:buFont typeface="Verdana"/>
              <a:buChar char="■"/>
            </a:pPr>
            <a:r>
              <a:rPr lang="en" sz="1200">
                <a:solidFill>
                  <a:schemeClr val="lt1"/>
                </a:solidFill>
                <a:highlight>
                  <a:srgbClr val="000000"/>
                </a:highlight>
                <a:latin typeface="Verdana"/>
                <a:ea typeface="Verdana"/>
                <a:cs typeface="Verdana"/>
                <a:sym typeface="Verdana"/>
              </a:rPr>
              <a:t>Object pool</a:t>
            </a:r>
            <a:endParaRPr sz="1200">
              <a:solidFill>
                <a:schemeClr val="lt1"/>
              </a:solidFill>
              <a:highlight>
                <a:srgbClr val="000000"/>
              </a:highlight>
              <a:latin typeface="Verdana"/>
              <a:ea typeface="Verdana"/>
              <a:cs typeface="Verdana"/>
              <a:sym typeface="Verdana"/>
            </a:endParaRPr>
          </a:p>
          <a:p>
            <a:pPr marL="457200" lvl="0" indent="-304800" algn="just" rtl="0">
              <a:lnSpc>
                <a:spcPct val="150000"/>
              </a:lnSpc>
              <a:spcBef>
                <a:spcPts val="0"/>
              </a:spcBef>
              <a:spcAft>
                <a:spcPts val="0"/>
              </a:spcAft>
              <a:buClr>
                <a:schemeClr val="lt1"/>
              </a:buClr>
              <a:buSzPts val="1200"/>
              <a:buFont typeface="Verdana"/>
              <a:buChar char="■"/>
            </a:pPr>
            <a:r>
              <a:rPr lang="en" sz="1200">
                <a:solidFill>
                  <a:schemeClr val="lt1"/>
                </a:solidFill>
                <a:highlight>
                  <a:srgbClr val="000000"/>
                </a:highlight>
                <a:latin typeface="Verdana"/>
                <a:ea typeface="Verdana"/>
                <a:cs typeface="Verdana"/>
                <a:sym typeface="Verdana"/>
              </a:rPr>
              <a:t>Cache</a:t>
            </a:r>
            <a:endParaRPr sz="1200">
              <a:solidFill>
                <a:schemeClr val="lt1"/>
              </a:solidFill>
              <a:highlight>
                <a:srgbClr val="000000"/>
              </a:highlight>
              <a:latin typeface="Verdana"/>
              <a:ea typeface="Verdana"/>
              <a:cs typeface="Verdana"/>
              <a:sym typeface="Verdana"/>
            </a:endParaRPr>
          </a:p>
          <a:p>
            <a:pPr marL="0" lvl="0" indent="0" algn="just" rtl="0">
              <a:lnSpc>
                <a:spcPct val="150000"/>
              </a:lnSpc>
              <a:spcBef>
                <a:spcPts val="1400"/>
              </a:spcBef>
              <a:spcAft>
                <a:spcPts val="1400"/>
              </a:spcAft>
              <a:buNone/>
            </a:pPr>
            <a:endParaRPr sz="950">
              <a:solidFill>
                <a:srgbClr val="008000"/>
              </a:solidFill>
              <a:latin typeface="Verdana"/>
              <a:ea typeface="Verdana"/>
              <a:cs typeface="Verdana"/>
              <a:sym typeface="Verdana"/>
            </a:endParaRPr>
          </a:p>
        </p:txBody>
      </p:sp>
      <p:sp>
        <p:nvSpPr>
          <p:cNvPr id="106" name="Google Shape;106;p25"/>
          <p:cNvSpPr txBox="1"/>
          <p:nvPr/>
        </p:nvSpPr>
        <p:spPr>
          <a:xfrm>
            <a:off x="510450" y="4221163"/>
            <a:ext cx="8123100" cy="630000"/>
          </a:xfrm>
          <a:prstGeom prst="rect">
            <a:avLst/>
          </a:prstGeom>
          <a:noFill/>
          <a:ln>
            <a:noFill/>
          </a:ln>
        </p:spPr>
        <p:txBody>
          <a:bodyPr spcFirstLastPara="1" wrap="square" lIns="91425" tIns="91425" rIns="91425" bIns="91425" anchor="t" anchorCtr="0">
            <a:noAutofit/>
          </a:bodyPr>
          <a:lstStyle/>
          <a:p>
            <a:r>
              <a:rPr lang="en-US" sz="1100" dirty="0" err="1">
                <a:solidFill>
                  <a:srgbClr val="FFFFFF"/>
                </a:solidFill>
                <a:latin typeface="Proxima Nova"/>
                <a:ea typeface="Proxima Nova"/>
                <a:cs typeface="Proxima Nova"/>
                <a:sym typeface="Proxima Nova"/>
              </a:rPr>
              <a:t>Vyučující</a:t>
            </a:r>
            <a:r>
              <a:rPr lang="en-US" sz="1100" dirty="0">
                <a:solidFill>
                  <a:srgbClr val="FFFFFF"/>
                </a:solidFill>
                <a:latin typeface="Proxima Nova"/>
                <a:ea typeface="Proxima Nova"/>
                <a:cs typeface="Proxima Nova"/>
                <a:sym typeface="Proxima Nova"/>
              </a:rPr>
              <a:t> Mgr. Radim Krupička, PhD.</a:t>
            </a:r>
          </a:p>
          <a:p>
            <a:pPr marL="0" lvl="0" indent="0" algn="l" rtl="0">
              <a:spcBef>
                <a:spcPts val="0"/>
              </a:spcBef>
              <a:spcAft>
                <a:spcPts val="0"/>
              </a:spcAft>
              <a:buNone/>
            </a:pPr>
            <a:r>
              <a:rPr lang="cs-CZ" sz="1100" b="1">
                <a:solidFill>
                  <a:srgbClr val="FFFFFF"/>
                </a:solidFill>
                <a:latin typeface="Proxima Nova"/>
                <a:ea typeface="Proxima Nova"/>
                <a:cs typeface="Proxima Nova"/>
                <a:sym typeface="Proxima Nova"/>
              </a:rPr>
              <a:t>Převzato upraveno od </a:t>
            </a:r>
            <a:r>
              <a:rPr lang="en" sz="1100" b="1" dirty="0">
                <a:solidFill>
                  <a:srgbClr val="FFFFFF"/>
                </a:solidFill>
                <a:latin typeface="Proxima Nova"/>
                <a:ea typeface="Proxima Nova"/>
                <a:cs typeface="Proxima Nova"/>
                <a:sym typeface="Proxima Nova"/>
              </a:rPr>
              <a:t>Ing. David Kadleček, PhD</a:t>
            </a:r>
            <a:endParaRPr sz="1100" b="1" dirty="0">
              <a:solidFill>
                <a:srgbClr val="FFFFFF"/>
              </a:solidFill>
              <a:latin typeface="Proxima Nova"/>
              <a:ea typeface="Proxima Nova"/>
              <a:cs typeface="Proxima Nova"/>
              <a:sym typeface="Proxima Nova"/>
            </a:endParaRPr>
          </a:p>
        </p:txBody>
      </p:sp>
      <p:cxnSp>
        <p:nvCxnSpPr>
          <p:cNvPr id="107" name="Google Shape;107;p25"/>
          <p:cNvCxnSpPr/>
          <p:nvPr/>
        </p:nvCxnSpPr>
        <p:spPr>
          <a:xfrm>
            <a:off x="696875" y="4121725"/>
            <a:ext cx="620700" cy="0"/>
          </a:xfrm>
          <a:prstGeom prst="straightConnector1">
            <a:avLst/>
          </a:prstGeom>
          <a:noFill/>
          <a:ln w="19050" cap="flat" cmpd="sng">
            <a:solidFill>
              <a:srgbClr val="FFFFFF"/>
            </a:solidFill>
            <a:prstDash val="solid"/>
            <a:round/>
            <a:headEnd type="none" w="med" len="med"/>
            <a:tailEnd type="none" w="med" len="med"/>
          </a:ln>
        </p:spPr>
      </p:cxnSp>
      <p:sp>
        <p:nvSpPr>
          <p:cNvPr id="108" name="Google Shape;108;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Lazy loading - virtual proxy</a:t>
            </a:r>
            <a:endParaRPr sz="2400"/>
          </a:p>
          <a:p>
            <a:pPr marL="0" lvl="0" indent="0" algn="l" rtl="0">
              <a:spcBef>
                <a:spcPts val="0"/>
              </a:spcBef>
              <a:spcAft>
                <a:spcPts val="0"/>
              </a:spcAft>
              <a:buNone/>
            </a:pPr>
            <a:endParaRPr sz="2400"/>
          </a:p>
        </p:txBody>
      </p:sp>
      <p:pic>
        <p:nvPicPr>
          <p:cNvPr id="222" name="Google Shape;222;p34"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223" name="Google Shape;223;p34"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224" name="Google Shape;224;p34"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225" name="Google Shape;225;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226" name="Google Shape;226;p34"/>
          <p:cNvSpPr txBox="1"/>
          <p:nvPr/>
        </p:nvSpPr>
        <p:spPr>
          <a:xfrm>
            <a:off x="152400" y="1644175"/>
            <a:ext cx="4383600" cy="33918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rgbClr val="000080"/>
                </a:solidFill>
                <a:latin typeface="Consolas"/>
                <a:ea typeface="Consolas"/>
                <a:cs typeface="Consolas"/>
                <a:sym typeface="Consolas"/>
              </a:rPr>
              <a:t>class </a:t>
            </a:r>
            <a:r>
              <a:rPr lang="en" sz="1200">
                <a:latin typeface="Consolas"/>
                <a:ea typeface="Consolas"/>
                <a:cs typeface="Consolas"/>
                <a:sym typeface="Consolas"/>
              </a:rPr>
              <a:t>Company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String </a:t>
            </a:r>
            <a:r>
              <a:rPr lang="en" sz="1200" b="1">
                <a:solidFill>
                  <a:srgbClr val="660E7A"/>
                </a:solidFill>
                <a:latin typeface="Consolas"/>
                <a:ea typeface="Consolas"/>
                <a:cs typeface="Consolas"/>
                <a:sym typeface="Consolas"/>
              </a:rPr>
              <a:t>companyName</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String </a:t>
            </a:r>
            <a:r>
              <a:rPr lang="en" sz="1200" b="1">
                <a:solidFill>
                  <a:srgbClr val="660E7A"/>
                </a:solidFill>
                <a:latin typeface="Consolas"/>
                <a:ea typeface="Consolas"/>
                <a:cs typeface="Consolas"/>
                <a:sym typeface="Consolas"/>
              </a:rPr>
              <a:t>companyAddress</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String </a:t>
            </a:r>
            <a:r>
              <a:rPr lang="en" sz="1200" b="1">
                <a:solidFill>
                  <a:srgbClr val="660E7A"/>
                </a:solidFill>
                <a:latin typeface="Consolas"/>
                <a:ea typeface="Consolas"/>
                <a:cs typeface="Consolas"/>
                <a:sym typeface="Consolas"/>
              </a:rPr>
              <a:t>companyContactNo</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ContactList </a:t>
            </a:r>
            <a:r>
              <a:rPr lang="en" sz="1200" b="1">
                <a:solidFill>
                  <a:srgbClr val="660E7A"/>
                </a:solidFill>
                <a:latin typeface="Consolas"/>
                <a:ea typeface="Consolas"/>
                <a:cs typeface="Consolas"/>
                <a:sym typeface="Consolas"/>
              </a:rPr>
              <a:t>contactList</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Company(String companyName, String companyAddress, ContactList contactList)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this</a:t>
            </a:r>
            <a:r>
              <a:rPr lang="en" sz="1200">
                <a:latin typeface="Consolas"/>
                <a:ea typeface="Consolas"/>
                <a:cs typeface="Consolas"/>
                <a:sym typeface="Consolas"/>
              </a:rPr>
              <a:t>.</a:t>
            </a:r>
            <a:r>
              <a:rPr lang="en" sz="1200" b="1">
                <a:solidFill>
                  <a:srgbClr val="660E7A"/>
                </a:solidFill>
                <a:latin typeface="Consolas"/>
                <a:ea typeface="Consolas"/>
                <a:cs typeface="Consolas"/>
                <a:sym typeface="Consolas"/>
              </a:rPr>
              <a:t>companyName </a:t>
            </a: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 field getters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endParaRPr sz="1200" b="1">
              <a:solidFill>
                <a:srgbClr val="000080"/>
              </a:solidFill>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ContactList getContactList()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return </a:t>
            </a:r>
            <a:r>
              <a:rPr lang="en" sz="1200" b="1">
                <a:solidFill>
                  <a:srgbClr val="660E7A"/>
                </a:solidFill>
                <a:latin typeface="Consolas"/>
                <a:ea typeface="Consolas"/>
                <a:cs typeface="Consolas"/>
                <a:sym typeface="Consolas"/>
              </a:rPr>
              <a:t>contactList</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a:t>
            </a:r>
            <a:endParaRPr sz="1200" b="1">
              <a:solidFill>
                <a:srgbClr val="000080"/>
              </a:solidFill>
              <a:latin typeface="Consolas"/>
              <a:ea typeface="Consolas"/>
              <a:cs typeface="Consolas"/>
              <a:sym typeface="Consolas"/>
            </a:endParaRPr>
          </a:p>
        </p:txBody>
      </p:sp>
      <p:sp>
        <p:nvSpPr>
          <p:cNvPr id="227" name="Google Shape;227;p34"/>
          <p:cNvSpPr txBox="1"/>
          <p:nvPr/>
        </p:nvSpPr>
        <p:spPr>
          <a:xfrm>
            <a:off x="4778850" y="1624800"/>
            <a:ext cx="4242300" cy="33918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rgbClr val="000080"/>
                </a:solidFill>
                <a:latin typeface="Consolas"/>
                <a:ea typeface="Consolas"/>
                <a:cs typeface="Consolas"/>
                <a:sym typeface="Consolas"/>
              </a:rPr>
              <a:t>class </a:t>
            </a:r>
            <a:r>
              <a:rPr lang="en" sz="1200">
                <a:latin typeface="Consolas"/>
                <a:ea typeface="Consolas"/>
                <a:cs typeface="Consolas"/>
                <a:sym typeface="Consolas"/>
              </a:rPr>
              <a:t>Customer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private </a:t>
            </a:r>
            <a:r>
              <a:rPr lang="en" sz="1200">
                <a:latin typeface="Consolas"/>
                <a:ea typeface="Consolas"/>
                <a:cs typeface="Consolas"/>
                <a:sym typeface="Consolas"/>
              </a:rPr>
              <a:t>String </a:t>
            </a:r>
            <a:r>
              <a:rPr lang="en" sz="1200" b="1">
                <a:solidFill>
                  <a:srgbClr val="660E7A"/>
                </a:solidFill>
                <a:latin typeface="Consolas"/>
                <a:ea typeface="Consolas"/>
                <a:cs typeface="Consolas"/>
                <a:sym typeface="Consolas"/>
              </a:rPr>
              <a:t>customerName</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private double </a:t>
            </a:r>
            <a:r>
              <a:rPr lang="en" sz="1200" b="1">
                <a:solidFill>
                  <a:srgbClr val="660E7A"/>
                </a:solidFill>
                <a:latin typeface="Consolas"/>
                <a:ea typeface="Consolas"/>
                <a:cs typeface="Consolas"/>
                <a:sym typeface="Consolas"/>
              </a:rPr>
              <a:t>customerSatisfaction</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private </a:t>
            </a:r>
            <a:r>
              <a:rPr lang="en" sz="1200">
                <a:latin typeface="Consolas"/>
                <a:ea typeface="Consolas"/>
                <a:cs typeface="Consolas"/>
                <a:sym typeface="Consolas"/>
              </a:rPr>
              <a:t>String </a:t>
            </a:r>
            <a:r>
              <a:rPr lang="en" sz="1200" b="1">
                <a:solidFill>
                  <a:srgbClr val="660E7A"/>
                </a:solidFill>
                <a:latin typeface="Consolas"/>
                <a:ea typeface="Consolas"/>
                <a:cs typeface="Consolas"/>
                <a:sym typeface="Consolas"/>
              </a:rPr>
              <a:t>customerContact</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Customer(String customerName,</a:t>
            </a:r>
            <a:endParaRPr sz="1200">
              <a:latin typeface="Consolas"/>
              <a:ea typeface="Consolas"/>
              <a:cs typeface="Consolas"/>
              <a:sym typeface="Consolas"/>
            </a:endParaRPr>
          </a:p>
          <a:p>
            <a:pPr marL="457200" lvl="0" indent="0" algn="l" rtl="0">
              <a:lnSpc>
                <a:spcPct val="115000"/>
              </a:lnSpc>
              <a:spcBef>
                <a:spcPts val="0"/>
              </a:spcBef>
              <a:spcAft>
                <a:spcPts val="0"/>
              </a:spcAft>
              <a:buNone/>
            </a:pPr>
            <a:r>
              <a:rPr lang="en" sz="1200" b="1">
                <a:solidFill>
                  <a:srgbClr val="000080"/>
                </a:solidFill>
                <a:latin typeface="Consolas"/>
                <a:ea typeface="Consolas"/>
                <a:cs typeface="Consolas"/>
                <a:sym typeface="Consolas"/>
              </a:rPr>
              <a:t>double </a:t>
            </a:r>
            <a:r>
              <a:rPr lang="en" sz="1200">
                <a:latin typeface="Consolas"/>
                <a:ea typeface="Consolas"/>
                <a:cs typeface="Consolas"/>
                <a:sym typeface="Consolas"/>
              </a:rPr>
              <a:t>customerSatisfaction, String    customerContact)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this</a:t>
            </a:r>
            <a:r>
              <a:rPr lang="en" sz="1200">
                <a:latin typeface="Consolas"/>
                <a:ea typeface="Consolas"/>
                <a:cs typeface="Consolas"/>
                <a:sym typeface="Consolas"/>
              </a:rPr>
              <a:t>.</a:t>
            </a:r>
            <a:r>
              <a:rPr lang="en" sz="1200" b="1">
                <a:solidFill>
                  <a:srgbClr val="660E7A"/>
                </a:solidFill>
                <a:latin typeface="Consolas"/>
                <a:ea typeface="Consolas"/>
                <a:cs typeface="Consolas"/>
                <a:sym typeface="Consolas"/>
              </a:rPr>
              <a:t>customerName </a:t>
            </a: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15000"/>
              </a:lnSpc>
              <a:spcBef>
                <a:spcPts val="0"/>
              </a:spcBef>
              <a:spcAft>
                <a:spcPts val="0"/>
              </a:spcAft>
              <a:buNone/>
            </a:pP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 field getters …</a:t>
            </a:r>
            <a:endParaRPr sz="1200">
              <a:latin typeface="Consolas"/>
              <a:ea typeface="Consolas"/>
              <a:cs typeface="Consolas"/>
              <a:sym typeface="Consolas"/>
            </a:endParaRPr>
          </a:p>
          <a:p>
            <a:pPr marL="0" lvl="0" indent="0" algn="l" rtl="0">
              <a:lnSpc>
                <a:spcPct val="115000"/>
              </a:lnSpc>
              <a:spcBef>
                <a:spcPts val="0"/>
              </a:spcBef>
              <a:spcAft>
                <a:spcPts val="0"/>
              </a:spcAft>
              <a:buNone/>
            </a:pP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String toString()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return </a:t>
            </a:r>
            <a:r>
              <a:rPr lang="en" sz="1200" b="1">
                <a:solidFill>
                  <a:srgbClr val="008000"/>
                </a:solidFill>
                <a:latin typeface="Consolas"/>
                <a:ea typeface="Consolas"/>
                <a:cs typeface="Consolas"/>
                <a:sym typeface="Consolas"/>
              </a:rPr>
              <a:t>"customerName: " </a:t>
            </a:r>
            <a:r>
              <a:rPr lang="en" sz="1200">
                <a:latin typeface="Consolas"/>
                <a:ea typeface="Consolas"/>
                <a:cs typeface="Consolas"/>
                <a:sym typeface="Consolas"/>
              </a:rPr>
              <a:t>+ </a:t>
            </a:r>
            <a:r>
              <a:rPr lang="en" sz="1200" b="1">
                <a:solidFill>
                  <a:srgbClr val="660E7A"/>
                </a:solidFill>
                <a:latin typeface="Consolas"/>
                <a:ea typeface="Consolas"/>
                <a:cs typeface="Consolas"/>
                <a:sym typeface="Consolas"/>
              </a:rPr>
              <a:t>customerName </a:t>
            </a:r>
            <a:r>
              <a:rPr lang="en" sz="1200">
                <a:latin typeface="Consolas"/>
                <a:ea typeface="Consolas"/>
                <a:cs typeface="Consolas"/>
                <a:sym typeface="Consolas"/>
              </a:rPr>
              <a:t>+ </a:t>
            </a:r>
            <a:r>
              <a:rPr lang="en" sz="1200" b="1">
                <a:solidFill>
                  <a:srgbClr val="008000"/>
                </a:solidFill>
                <a:latin typeface="Consolas"/>
                <a:ea typeface="Consolas"/>
                <a:cs typeface="Consolas"/>
                <a:sym typeface="Consolas"/>
              </a:rPr>
              <a:t>", customerContact : " </a:t>
            </a:r>
            <a:r>
              <a:rPr lang="en" sz="1200">
                <a:latin typeface="Consolas"/>
                <a:ea typeface="Consolas"/>
                <a:cs typeface="Consolas"/>
                <a:sym typeface="Consolas"/>
              </a:rPr>
              <a:t>+ </a:t>
            </a:r>
            <a:r>
              <a:rPr lang="en" sz="1200" b="1">
                <a:solidFill>
                  <a:srgbClr val="660E7A"/>
                </a:solidFill>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endParaRPr sz="1200" b="1">
              <a:solidFill>
                <a:srgbClr val="000080"/>
              </a:solidFill>
              <a:latin typeface="Consolas"/>
              <a:ea typeface="Consolas"/>
              <a:cs typeface="Consolas"/>
              <a:sym typeface="Consolas"/>
            </a:endParaRPr>
          </a:p>
        </p:txBody>
      </p:sp>
      <p:sp>
        <p:nvSpPr>
          <p:cNvPr id="228" name="Google Shape;228;p34"/>
          <p:cNvSpPr txBox="1"/>
          <p:nvPr/>
        </p:nvSpPr>
        <p:spPr>
          <a:xfrm>
            <a:off x="148125" y="530925"/>
            <a:ext cx="8765700" cy="13404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None/>
            </a:pPr>
            <a:r>
              <a:rPr lang="en">
                <a:highlight>
                  <a:schemeClr val="lt1"/>
                </a:highlight>
                <a:latin typeface="Proxima Nova"/>
                <a:ea typeface="Proxima Nova"/>
                <a:cs typeface="Proxima Nova"/>
                <a:sym typeface="Proxima Nova"/>
              </a:rPr>
              <a:t>Virtual proxy - objekt obsahuje místo referencí na konkrétní objekty (jejichž natažení chci odložit) tzv. virtuální proxy, která je dotáhne až na explicitní zavolání.</a:t>
            </a:r>
            <a:endParaRPr>
              <a:highlight>
                <a:srgbClr val="FFFFFF"/>
              </a:highlight>
              <a:latin typeface="Proxima Nova"/>
              <a:ea typeface="Proxima Nova"/>
              <a:cs typeface="Proxima Nova"/>
              <a:sym typeface="Proxima Nova"/>
            </a:endParaRPr>
          </a:p>
          <a:p>
            <a:pPr marL="0" lvl="0" indent="0" algn="just" rtl="0">
              <a:lnSpc>
                <a:spcPct val="100000"/>
              </a:lnSpc>
              <a:spcBef>
                <a:spcPts val="1200"/>
              </a:spcBef>
              <a:spcAft>
                <a:spcPts val="1200"/>
              </a:spcAft>
              <a:buNone/>
            </a:pPr>
            <a:r>
              <a:rPr lang="en">
                <a:highlight>
                  <a:srgbClr val="FFFFFF"/>
                </a:highlight>
                <a:latin typeface="Proxima Nova"/>
                <a:ea typeface="Proxima Nova"/>
                <a:cs typeface="Proxima Nova"/>
                <a:sym typeface="Proxima Nova"/>
              </a:rPr>
              <a:t>Naimplementujeme entity, které drží data o </a:t>
            </a:r>
            <a:r>
              <a:rPr lang="en" i="1">
                <a:highlight>
                  <a:srgbClr val="FFFFFF"/>
                </a:highlight>
                <a:latin typeface="Proxima Nova"/>
                <a:ea typeface="Proxima Nova"/>
                <a:cs typeface="Proxima Nova"/>
                <a:sym typeface="Proxima Nova"/>
              </a:rPr>
              <a:t>Company</a:t>
            </a:r>
            <a:r>
              <a:rPr lang="en">
                <a:highlight>
                  <a:srgbClr val="FFFFFF"/>
                </a:highlight>
                <a:latin typeface="Proxima Nova"/>
                <a:ea typeface="Proxima Nova"/>
                <a:cs typeface="Proxima Nova"/>
                <a:sym typeface="Proxima Nova"/>
              </a:rPr>
              <a:t> a </a:t>
            </a:r>
            <a:r>
              <a:rPr lang="en" i="1">
                <a:highlight>
                  <a:srgbClr val="FFFFFF"/>
                </a:highlight>
                <a:latin typeface="Proxima Nova"/>
                <a:ea typeface="Proxima Nova"/>
                <a:cs typeface="Proxima Nova"/>
                <a:sym typeface="Proxima Nova"/>
              </a:rPr>
              <a:t>Customer</a:t>
            </a:r>
            <a:r>
              <a:rPr lang="en">
                <a:highlight>
                  <a:srgbClr val="FFFFFF"/>
                </a:highlight>
                <a:latin typeface="Proxima Nova"/>
                <a:ea typeface="Proxima Nova"/>
                <a:cs typeface="Proxima Nova"/>
                <a:sym typeface="Proxima Nova"/>
              </a:rPr>
              <a:t>. List zákazníků je vrácen pomocí metody </a:t>
            </a:r>
            <a:r>
              <a:rPr lang="en" i="1">
                <a:latin typeface="Proxima Nova"/>
                <a:ea typeface="Proxima Nova"/>
                <a:cs typeface="Proxima Nova"/>
                <a:sym typeface="Proxima Nova"/>
              </a:rPr>
              <a:t>ContactList getContactList()</a:t>
            </a:r>
            <a:r>
              <a:rPr lang="en" i="1">
                <a:highlight>
                  <a:srgbClr val="FFFFFF"/>
                </a:highlight>
                <a:latin typeface="Proxima Nova"/>
                <a:ea typeface="Proxima Nova"/>
                <a:cs typeface="Proxima Nova"/>
                <a:sym typeface="Proxima Nova"/>
              </a:rPr>
              <a:t> . </a:t>
            </a:r>
            <a:r>
              <a:rPr lang="en">
                <a:highlight>
                  <a:srgbClr val="FFFFFF"/>
                </a:highlight>
                <a:latin typeface="Proxima Nova"/>
                <a:ea typeface="Proxima Nova"/>
                <a:cs typeface="Proxima Nova"/>
                <a:sym typeface="Proxima Nova"/>
              </a:rPr>
              <a:t>Ta místo vlastní kolekce objektů bude vracet proxy na tyto objekty.</a:t>
            </a:r>
            <a:endParaRPr>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p35"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234" name="Google Shape;234;p35"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235" name="Google Shape;235;p35"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236" name="Google Shape;236;p35"/>
          <p:cNvSpPr txBox="1"/>
          <p:nvPr/>
        </p:nvSpPr>
        <p:spPr>
          <a:xfrm>
            <a:off x="396150" y="1844075"/>
            <a:ext cx="3857700" cy="8271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rgbClr val="000080"/>
                </a:solidFill>
                <a:latin typeface="Consolas"/>
                <a:ea typeface="Consolas"/>
                <a:cs typeface="Consolas"/>
                <a:sym typeface="Consolas"/>
              </a:rPr>
              <a:t>interface </a:t>
            </a:r>
            <a:r>
              <a:rPr lang="en" sz="1200">
                <a:latin typeface="Consolas"/>
                <a:ea typeface="Consolas"/>
                <a:cs typeface="Consolas"/>
                <a:sym typeface="Consolas"/>
              </a:rPr>
              <a:t>ContactList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List&lt;Customer&gt; getCustomerList();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a:t>
            </a:r>
            <a:endParaRPr sz="1200" i="1">
              <a:solidFill>
                <a:srgbClr val="808080"/>
              </a:solidFill>
              <a:latin typeface="Consolas"/>
              <a:ea typeface="Consolas"/>
              <a:cs typeface="Consolas"/>
              <a:sym typeface="Consolas"/>
            </a:endParaRPr>
          </a:p>
        </p:txBody>
      </p:sp>
      <p:sp>
        <p:nvSpPr>
          <p:cNvPr id="237" name="Google Shape;237;p35"/>
          <p:cNvSpPr txBox="1"/>
          <p:nvPr/>
        </p:nvSpPr>
        <p:spPr>
          <a:xfrm>
            <a:off x="396150" y="2754550"/>
            <a:ext cx="8664600" cy="23889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b="1">
                <a:solidFill>
                  <a:srgbClr val="000080"/>
                </a:solidFill>
                <a:latin typeface="Consolas"/>
                <a:ea typeface="Consolas"/>
                <a:cs typeface="Consolas"/>
                <a:sym typeface="Consolas"/>
              </a:rPr>
              <a:t>class </a:t>
            </a:r>
            <a:r>
              <a:rPr lang="en" sz="1200">
                <a:latin typeface="Consolas"/>
                <a:ea typeface="Consolas"/>
                <a:cs typeface="Consolas"/>
                <a:sym typeface="Consolas"/>
              </a:rPr>
              <a:t>ContactListImpl </a:t>
            </a:r>
            <a:r>
              <a:rPr lang="en" sz="1200" b="1">
                <a:solidFill>
                  <a:srgbClr val="000080"/>
                </a:solidFill>
                <a:latin typeface="Consolas"/>
                <a:ea typeface="Consolas"/>
                <a:cs typeface="Consolas"/>
                <a:sym typeface="Consolas"/>
              </a:rPr>
              <a:t>implements </a:t>
            </a:r>
            <a:r>
              <a:rPr lang="en" sz="1200">
                <a:latin typeface="Consolas"/>
                <a:ea typeface="Consolas"/>
                <a:cs typeface="Consolas"/>
                <a:sym typeface="Consolas"/>
              </a:rPr>
              <a:t>ContactList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List&lt;Customer&gt; getCustomerList()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return </a:t>
            </a:r>
            <a:r>
              <a:rPr lang="en" sz="1200" i="1">
                <a:latin typeface="Consolas"/>
                <a:ea typeface="Consolas"/>
                <a:cs typeface="Consolas"/>
                <a:sym typeface="Consolas"/>
              </a:rPr>
              <a:t>getCustList</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private static </a:t>
            </a:r>
            <a:r>
              <a:rPr lang="en" sz="1200">
                <a:latin typeface="Consolas"/>
                <a:ea typeface="Consolas"/>
                <a:cs typeface="Consolas"/>
                <a:sym typeface="Consolas"/>
              </a:rPr>
              <a:t>List&lt;Customer&gt; </a:t>
            </a:r>
            <a:r>
              <a:rPr lang="en" sz="1200" b="1">
                <a:solidFill>
                  <a:srgbClr val="980000"/>
                </a:solidFill>
                <a:latin typeface="Consolas"/>
                <a:ea typeface="Consolas"/>
                <a:cs typeface="Consolas"/>
                <a:sym typeface="Consolas"/>
              </a:rPr>
              <a:t>getCustList()</a:t>
            </a: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List&lt;Customer&gt; custList = </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ArrayList&lt;Customer&gt;(</a:t>
            </a:r>
            <a:r>
              <a:rPr lang="en" sz="1200">
                <a:solidFill>
                  <a:srgbClr val="0000FF"/>
                </a:solidFill>
                <a:latin typeface="Consolas"/>
                <a:ea typeface="Consolas"/>
                <a:cs typeface="Consolas"/>
                <a:sym typeface="Consolas"/>
              </a:rPr>
              <a:t>5</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custList.add(</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Customer(</a:t>
            </a:r>
            <a:r>
              <a:rPr lang="en" sz="1200" b="1">
                <a:solidFill>
                  <a:srgbClr val="008000"/>
                </a:solidFill>
                <a:latin typeface="Consolas"/>
                <a:ea typeface="Consolas"/>
                <a:cs typeface="Consolas"/>
                <a:sym typeface="Consolas"/>
              </a:rPr>
              <a:t>"Novak"</a:t>
            </a:r>
            <a:r>
              <a:rPr lang="en" sz="1200">
                <a:latin typeface="Consolas"/>
                <a:ea typeface="Consolas"/>
                <a:cs typeface="Consolas"/>
                <a:sym typeface="Consolas"/>
              </a:rPr>
              <a:t>, </a:t>
            </a:r>
            <a:r>
              <a:rPr lang="en" sz="1200">
                <a:solidFill>
                  <a:srgbClr val="0000FF"/>
                </a:solidFill>
                <a:latin typeface="Consolas"/>
                <a:ea typeface="Consolas"/>
                <a:cs typeface="Consolas"/>
                <a:sym typeface="Consolas"/>
              </a:rPr>
              <a:t>0.3</a:t>
            </a:r>
            <a:r>
              <a:rPr lang="en" sz="1200">
                <a:latin typeface="Consolas"/>
                <a:ea typeface="Consolas"/>
                <a:cs typeface="Consolas"/>
                <a:sym typeface="Consolas"/>
              </a:rPr>
              <a:t>, </a:t>
            </a:r>
            <a:r>
              <a:rPr lang="en" sz="1200" b="1">
                <a:solidFill>
                  <a:srgbClr val="008000"/>
                </a:solidFill>
                <a:latin typeface="Consolas"/>
                <a:ea typeface="Consolas"/>
                <a:cs typeface="Consolas"/>
                <a:sym typeface="Consolas"/>
              </a:rPr>
              <a:t>"Stodolni 5, Ostrava"</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custList.add(</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Customer(</a:t>
            </a:r>
            <a:r>
              <a:rPr lang="en" sz="1200" b="1">
                <a:solidFill>
                  <a:srgbClr val="008000"/>
                </a:solidFill>
                <a:latin typeface="Consolas"/>
                <a:ea typeface="Consolas"/>
                <a:cs typeface="Consolas"/>
                <a:sym typeface="Consolas"/>
              </a:rPr>
              <a:t>"Karel Upir"</a:t>
            </a:r>
            <a:r>
              <a:rPr lang="en" sz="1200">
                <a:latin typeface="Consolas"/>
                <a:ea typeface="Consolas"/>
                <a:cs typeface="Consolas"/>
                <a:sym typeface="Consolas"/>
              </a:rPr>
              <a:t>, </a:t>
            </a:r>
            <a:r>
              <a:rPr lang="en" sz="1200">
                <a:solidFill>
                  <a:srgbClr val="0000FF"/>
                </a:solidFill>
                <a:latin typeface="Consolas"/>
                <a:ea typeface="Consolas"/>
                <a:cs typeface="Consolas"/>
                <a:sym typeface="Consolas"/>
              </a:rPr>
              <a:t>0.9</a:t>
            </a:r>
            <a:r>
              <a:rPr lang="en" sz="1200">
                <a:latin typeface="Consolas"/>
                <a:ea typeface="Consolas"/>
                <a:cs typeface="Consolas"/>
                <a:sym typeface="Consolas"/>
              </a:rPr>
              <a:t>, </a:t>
            </a:r>
            <a:r>
              <a:rPr lang="en" sz="1200" b="1">
                <a:solidFill>
                  <a:srgbClr val="008000"/>
                </a:solidFill>
                <a:latin typeface="Consolas"/>
                <a:ea typeface="Consolas"/>
                <a:cs typeface="Consolas"/>
                <a:sym typeface="Consolas"/>
              </a:rPr>
              <a:t>"Rumunska 10, Praha"</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custList.add(</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Customer(</a:t>
            </a:r>
            <a:r>
              <a:rPr lang="en" sz="1200" b="1">
                <a:solidFill>
                  <a:srgbClr val="008000"/>
                </a:solidFill>
                <a:latin typeface="Consolas"/>
                <a:ea typeface="Consolas"/>
                <a:cs typeface="Consolas"/>
                <a:sym typeface="Consolas"/>
              </a:rPr>
              <a:t>"Barova"</a:t>
            </a:r>
            <a:r>
              <a:rPr lang="en" sz="1200">
                <a:latin typeface="Consolas"/>
                <a:ea typeface="Consolas"/>
                <a:cs typeface="Consolas"/>
                <a:sym typeface="Consolas"/>
              </a:rPr>
              <a:t>, </a:t>
            </a:r>
            <a:r>
              <a:rPr lang="en" sz="1200">
                <a:solidFill>
                  <a:srgbClr val="0000FF"/>
                </a:solidFill>
                <a:latin typeface="Consolas"/>
                <a:ea typeface="Consolas"/>
                <a:cs typeface="Consolas"/>
                <a:sym typeface="Consolas"/>
              </a:rPr>
              <a:t>0.5</a:t>
            </a:r>
            <a:r>
              <a:rPr lang="en" sz="1200">
                <a:latin typeface="Consolas"/>
                <a:ea typeface="Consolas"/>
                <a:cs typeface="Consolas"/>
                <a:sym typeface="Consolas"/>
              </a:rPr>
              <a:t>, </a:t>
            </a:r>
            <a:r>
              <a:rPr lang="en" sz="1200" b="1">
                <a:solidFill>
                  <a:srgbClr val="008000"/>
                </a:solidFill>
                <a:latin typeface="Consolas"/>
                <a:ea typeface="Consolas"/>
                <a:cs typeface="Consolas"/>
                <a:sym typeface="Consolas"/>
              </a:rPr>
              <a:t>"K potoku 13, Praha"</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custList.add(</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Customer(</a:t>
            </a:r>
            <a:r>
              <a:rPr lang="en" sz="1200" b="1">
                <a:solidFill>
                  <a:srgbClr val="008000"/>
                </a:solidFill>
                <a:latin typeface="Consolas"/>
                <a:ea typeface="Consolas"/>
                <a:cs typeface="Consolas"/>
                <a:sym typeface="Consolas"/>
              </a:rPr>
              <a:t>"John Chainsaw"</a:t>
            </a:r>
            <a:r>
              <a:rPr lang="en" sz="1200">
                <a:latin typeface="Consolas"/>
                <a:ea typeface="Consolas"/>
                <a:cs typeface="Consolas"/>
                <a:sym typeface="Consolas"/>
              </a:rPr>
              <a:t>, </a:t>
            </a:r>
            <a:r>
              <a:rPr lang="en" sz="1200">
                <a:solidFill>
                  <a:srgbClr val="0000FF"/>
                </a:solidFill>
                <a:latin typeface="Consolas"/>
                <a:ea typeface="Consolas"/>
                <a:cs typeface="Consolas"/>
                <a:sym typeface="Consolas"/>
              </a:rPr>
              <a:t>1.0</a:t>
            </a:r>
            <a:r>
              <a:rPr lang="en" sz="1200">
                <a:latin typeface="Consolas"/>
                <a:ea typeface="Consolas"/>
                <a:cs typeface="Consolas"/>
                <a:sym typeface="Consolas"/>
              </a:rPr>
              <a:t>, </a:t>
            </a:r>
            <a:r>
              <a:rPr lang="en" sz="1200" b="1">
                <a:solidFill>
                  <a:srgbClr val="008000"/>
                </a:solidFill>
                <a:latin typeface="Consolas"/>
                <a:ea typeface="Consolas"/>
                <a:cs typeface="Consolas"/>
                <a:sym typeface="Consolas"/>
              </a:rPr>
              <a:t>"Austin, Texas"</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return </a:t>
            </a:r>
            <a:r>
              <a:rPr lang="en" sz="1200">
                <a:latin typeface="Consolas"/>
                <a:ea typeface="Consolas"/>
                <a:cs typeface="Consolas"/>
                <a:sym typeface="Consolas"/>
              </a:rPr>
              <a:t>custList;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a:t>
            </a:r>
            <a:endParaRPr sz="1200" b="1">
              <a:solidFill>
                <a:srgbClr val="000080"/>
              </a:solidFill>
              <a:latin typeface="Consolas"/>
              <a:ea typeface="Consolas"/>
              <a:cs typeface="Consolas"/>
              <a:sym typeface="Consolas"/>
            </a:endParaRPr>
          </a:p>
        </p:txBody>
      </p:sp>
      <p:sp>
        <p:nvSpPr>
          <p:cNvPr id="238" name="Google Shape;238;p35"/>
          <p:cNvSpPr txBox="1">
            <a:spLocks noGrp="1"/>
          </p:cNvSpPr>
          <p:nvPr>
            <p:ph type="title"/>
          </p:nvPr>
        </p:nvSpPr>
        <p:spPr>
          <a:xfrm>
            <a:off x="148125" y="595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Lazy loading - virtual proxy</a:t>
            </a:r>
            <a:endParaRPr sz="2400"/>
          </a:p>
          <a:p>
            <a:pPr marL="0" lvl="0" indent="0" algn="l" rtl="0">
              <a:spcBef>
                <a:spcPts val="0"/>
              </a:spcBef>
              <a:spcAft>
                <a:spcPts val="0"/>
              </a:spcAft>
              <a:buNone/>
            </a:pPr>
            <a:endParaRPr sz="2400"/>
          </a:p>
        </p:txBody>
      </p:sp>
      <p:sp>
        <p:nvSpPr>
          <p:cNvPr id="239" name="Google Shape;239;p35"/>
          <p:cNvSpPr txBox="1"/>
          <p:nvPr/>
        </p:nvSpPr>
        <p:spPr>
          <a:xfrm>
            <a:off x="4350225" y="578150"/>
            <a:ext cx="4710600" cy="20931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b="1">
                <a:solidFill>
                  <a:srgbClr val="000080"/>
                </a:solidFill>
                <a:latin typeface="Consolas"/>
                <a:ea typeface="Consolas"/>
                <a:cs typeface="Consolas"/>
                <a:sym typeface="Consolas"/>
              </a:rPr>
              <a:t>class </a:t>
            </a:r>
            <a:r>
              <a:rPr lang="en" sz="1200">
                <a:latin typeface="Consolas"/>
                <a:ea typeface="Consolas"/>
                <a:cs typeface="Consolas"/>
                <a:sym typeface="Consolas"/>
              </a:rPr>
              <a:t>ContactListProxyImpl </a:t>
            </a:r>
            <a:r>
              <a:rPr lang="en" sz="1200" b="1">
                <a:solidFill>
                  <a:srgbClr val="000080"/>
                </a:solidFill>
                <a:latin typeface="Consolas"/>
                <a:ea typeface="Consolas"/>
                <a:cs typeface="Consolas"/>
                <a:sym typeface="Consolas"/>
              </a:rPr>
              <a:t>implements </a:t>
            </a:r>
            <a:r>
              <a:rPr lang="en" sz="1200">
                <a:latin typeface="Consolas"/>
                <a:ea typeface="Consolas"/>
                <a:cs typeface="Consolas"/>
                <a:sym typeface="Consolas"/>
              </a:rPr>
              <a:t>ContactList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private </a:t>
            </a:r>
            <a:r>
              <a:rPr lang="en" sz="1200">
                <a:latin typeface="Consolas"/>
                <a:ea typeface="Consolas"/>
                <a:cs typeface="Consolas"/>
                <a:sym typeface="Consolas"/>
              </a:rPr>
              <a:t>ContactList </a:t>
            </a:r>
            <a:r>
              <a:rPr lang="en" sz="1200" b="1">
                <a:solidFill>
                  <a:srgbClr val="660E7A"/>
                </a:solidFill>
                <a:latin typeface="Consolas"/>
                <a:ea typeface="Consolas"/>
                <a:cs typeface="Consolas"/>
                <a:sym typeface="Consolas"/>
              </a:rPr>
              <a:t>contactList</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List&lt;Customer&gt; </a:t>
            </a:r>
            <a:r>
              <a:rPr lang="en" sz="1200" b="1">
                <a:solidFill>
                  <a:srgbClr val="FF0000"/>
                </a:solidFill>
                <a:latin typeface="Consolas"/>
                <a:ea typeface="Consolas"/>
                <a:cs typeface="Consolas"/>
                <a:sym typeface="Consolas"/>
              </a:rPr>
              <a:t>getCustomerList()</a:t>
            </a:r>
            <a:r>
              <a:rPr lang="en" sz="1200" b="1">
                <a:latin typeface="Consolas"/>
                <a:ea typeface="Consolas"/>
                <a:cs typeface="Consolas"/>
                <a:sym typeface="Consolas"/>
              </a:rPr>
              <a:t> </a:t>
            </a: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if </a:t>
            </a:r>
            <a:r>
              <a:rPr lang="en" sz="1200">
                <a:latin typeface="Consolas"/>
                <a:ea typeface="Consolas"/>
                <a:cs typeface="Consolas"/>
                <a:sym typeface="Consolas"/>
              </a:rPr>
              <a:t>(</a:t>
            </a:r>
            <a:r>
              <a:rPr lang="en" sz="1200" b="1">
                <a:solidFill>
                  <a:srgbClr val="660E7A"/>
                </a:solidFill>
                <a:latin typeface="Consolas"/>
                <a:ea typeface="Consolas"/>
                <a:cs typeface="Consolas"/>
                <a:sym typeface="Consolas"/>
              </a:rPr>
              <a:t>contactList </a:t>
            </a: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null</a:t>
            </a: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System.</a:t>
            </a:r>
            <a:r>
              <a:rPr lang="en" sz="1200" b="1" i="1">
                <a:solidFill>
                  <a:srgbClr val="660E7A"/>
                </a:solidFill>
                <a:latin typeface="Consolas"/>
                <a:ea typeface="Consolas"/>
                <a:cs typeface="Consolas"/>
                <a:sym typeface="Consolas"/>
              </a:rPr>
              <a:t>out</a:t>
            </a:r>
            <a:r>
              <a:rPr lang="en" sz="1200">
                <a:latin typeface="Consolas"/>
                <a:ea typeface="Consolas"/>
                <a:cs typeface="Consolas"/>
                <a:sym typeface="Consolas"/>
              </a:rPr>
              <a:t>.println(</a:t>
            </a:r>
            <a:r>
              <a:rPr lang="en" sz="1200" b="1">
                <a:solidFill>
                  <a:srgbClr val="008000"/>
                </a:solidFill>
                <a:latin typeface="Consolas"/>
                <a:ea typeface="Consolas"/>
                <a:cs typeface="Consolas"/>
                <a:sym typeface="Consolas"/>
              </a:rPr>
              <a:t>"Fetching list of employees"</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660E7A"/>
                </a:solidFill>
                <a:latin typeface="Consolas"/>
                <a:ea typeface="Consolas"/>
                <a:cs typeface="Consolas"/>
                <a:sym typeface="Consolas"/>
              </a:rPr>
              <a:t>contactList </a:t>
            </a: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ContactListImpl();</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return </a:t>
            </a:r>
            <a:r>
              <a:rPr lang="en" sz="1200" b="1">
                <a:solidFill>
                  <a:srgbClr val="660E7A"/>
                </a:solidFill>
                <a:latin typeface="Consolas"/>
                <a:ea typeface="Consolas"/>
                <a:cs typeface="Consolas"/>
                <a:sym typeface="Consolas"/>
              </a:rPr>
              <a:t>contactList</a:t>
            </a:r>
            <a:r>
              <a:rPr lang="en" sz="1200">
                <a:latin typeface="Consolas"/>
                <a:ea typeface="Consolas"/>
                <a:cs typeface="Consolas"/>
                <a:sym typeface="Consolas"/>
              </a:rPr>
              <a:t>.getCustomerList();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a:t>
            </a:r>
            <a:endParaRPr sz="1200" b="1">
              <a:solidFill>
                <a:srgbClr val="000080"/>
              </a:solidFill>
              <a:latin typeface="Consolas"/>
              <a:ea typeface="Consolas"/>
              <a:cs typeface="Consolas"/>
              <a:sym typeface="Consolas"/>
            </a:endParaRPr>
          </a:p>
        </p:txBody>
      </p:sp>
      <p:sp>
        <p:nvSpPr>
          <p:cNvPr id="240" name="Google Shape;240;p35"/>
          <p:cNvSpPr txBox="1"/>
          <p:nvPr/>
        </p:nvSpPr>
        <p:spPr>
          <a:xfrm>
            <a:off x="422550" y="955075"/>
            <a:ext cx="3804900" cy="7380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1200"/>
              </a:spcAft>
              <a:buNone/>
            </a:pPr>
            <a:r>
              <a:rPr lang="en">
                <a:highlight>
                  <a:srgbClr val="FFFFFF"/>
                </a:highlight>
                <a:latin typeface="Proxima Nova"/>
                <a:ea typeface="Proxima Nova"/>
                <a:cs typeface="Proxima Nova"/>
                <a:sym typeface="Proxima Nova"/>
              </a:rPr>
              <a:t>Realizujeme proxy </a:t>
            </a:r>
            <a:r>
              <a:rPr lang="en" i="1">
                <a:latin typeface="Proxima Nova"/>
                <a:ea typeface="Proxima Nova"/>
                <a:cs typeface="Proxima Nova"/>
                <a:sym typeface="Proxima Nova"/>
              </a:rPr>
              <a:t>ContactListProxyImpl</a:t>
            </a:r>
            <a:r>
              <a:rPr lang="en">
                <a:latin typeface="Proxima Nova"/>
                <a:ea typeface="Proxima Nova"/>
                <a:cs typeface="Proxima Nova"/>
                <a:sym typeface="Proxima Nova"/>
              </a:rPr>
              <a:t>, která si dotahuje obsah kontaktů až při prvním provolání</a:t>
            </a:r>
            <a:r>
              <a:rPr lang="en">
                <a:highlight>
                  <a:srgbClr val="FFFFFF"/>
                </a:highlight>
                <a:latin typeface="Proxima Nova"/>
                <a:ea typeface="Proxima Nova"/>
                <a:cs typeface="Proxima Nova"/>
                <a:sym typeface="Proxima Nova"/>
              </a:rPr>
              <a:t>. Tato proxy implementuje interface, který používáme pro dotažení objektů.</a:t>
            </a:r>
            <a:endParaRPr>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245" name="Google Shape;245;p36"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246" name="Google Shape;246;p36"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247" name="Google Shape;247;p36"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248" name="Google Shape;248;p36"/>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Lazy loading - virtual proxy</a:t>
            </a:r>
            <a:endParaRPr sz="2400"/>
          </a:p>
          <a:p>
            <a:pPr marL="0" lvl="0" indent="0" algn="l" rtl="0">
              <a:spcBef>
                <a:spcPts val="0"/>
              </a:spcBef>
              <a:spcAft>
                <a:spcPts val="0"/>
              </a:spcAft>
              <a:buNone/>
            </a:pPr>
            <a:endParaRPr sz="2400"/>
          </a:p>
        </p:txBody>
      </p:sp>
      <p:sp>
        <p:nvSpPr>
          <p:cNvPr id="249" name="Google Shape;249;p36"/>
          <p:cNvSpPr txBox="1"/>
          <p:nvPr/>
        </p:nvSpPr>
        <p:spPr>
          <a:xfrm>
            <a:off x="259175" y="567100"/>
            <a:ext cx="8775600" cy="23934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b="1">
                <a:solidFill>
                  <a:srgbClr val="000080"/>
                </a:solidFill>
                <a:latin typeface="Consolas"/>
                <a:ea typeface="Consolas"/>
                <a:cs typeface="Consolas"/>
                <a:sym typeface="Consolas"/>
              </a:rPr>
              <a:t>class </a:t>
            </a:r>
            <a:r>
              <a:rPr lang="en" sz="1200">
                <a:latin typeface="Consolas"/>
                <a:ea typeface="Consolas"/>
                <a:cs typeface="Consolas"/>
                <a:sym typeface="Consolas"/>
              </a:rPr>
              <a:t>LazyLoadingClient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static void </a:t>
            </a:r>
            <a:r>
              <a:rPr lang="en" sz="1200">
                <a:latin typeface="Consolas"/>
                <a:ea typeface="Consolas"/>
                <a:cs typeface="Consolas"/>
                <a:sym typeface="Consolas"/>
              </a:rPr>
              <a:t>main(String[] args)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ContactList contactList = </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ContactListProxyImpl();</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Company company = </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Company (</a:t>
            </a:r>
            <a:r>
              <a:rPr lang="en" sz="1200" b="1">
                <a:solidFill>
                  <a:srgbClr val="008000"/>
                </a:solidFill>
                <a:latin typeface="Consolas"/>
                <a:ea typeface="Consolas"/>
                <a:cs typeface="Consolas"/>
                <a:sym typeface="Consolas"/>
              </a:rPr>
              <a:t>"ToysforFreaks"</a:t>
            </a:r>
            <a:r>
              <a:rPr lang="en" sz="1200">
                <a:latin typeface="Consolas"/>
                <a:ea typeface="Consolas"/>
                <a:cs typeface="Consolas"/>
                <a:sym typeface="Consolas"/>
              </a:rPr>
              <a:t>, </a:t>
            </a:r>
            <a:r>
              <a:rPr lang="en" sz="1200" b="1">
                <a:solidFill>
                  <a:srgbClr val="008000"/>
                </a:solidFill>
                <a:latin typeface="Consolas"/>
                <a:ea typeface="Consolas"/>
                <a:cs typeface="Consolas"/>
                <a:sym typeface="Consolas"/>
              </a:rPr>
              <a:t>"Praha Zizkov"</a:t>
            </a:r>
            <a:r>
              <a:rPr lang="en" sz="1200">
                <a:latin typeface="Consolas"/>
                <a:ea typeface="Consolas"/>
                <a:cs typeface="Consolas"/>
                <a:sym typeface="Consolas"/>
              </a:rPr>
              <a:t>, contactList);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System.</a:t>
            </a:r>
            <a:r>
              <a:rPr lang="en" sz="1200" b="1" i="1">
                <a:solidFill>
                  <a:srgbClr val="660E7A"/>
                </a:solidFill>
                <a:latin typeface="Consolas"/>
                <a:ea typeface="Consolas"/>
                <a:cs typeface="Consolas"/>
                <a:sym typeface="Consolas"/>
              </a:rPr>
              <a:t>out</a:t>
            </a:r>
            <a:r>
              <a:rPr lang="en" sz="1200">
                <a:latin typeface="Consolas"/>
                <a:ea typeface="Consolas"/>
                <a:cs typeface="Consolas"/>
                <a:sym typeface="Consolas"/>
              </a:rPr>
              <a:t>.println(</a:t>
            </a:r>
            <a:r>
              <a:rPr lang="en" sz="1200" b="1">
                <a:solidFill>
                  <a:srgbClr val="008000"/>
                </a:solidFill>
                <a:latin typeface="Consolas"/>
                <a:ea typeface="Consolas"/>
                <a:cs typeface="Consolas"/>
                <a:sym typeface="Consolas"/>
              </a:rPr>
              <a:t>"Fetched company:"</a:t>
            </a: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System.</a:t>
            </a:r>
            <a:r>
              <a:rPr lang="en" sz="1200" b="1" i="1">
                <a:solidFill>
                  <a:srgbClr val="660E7A"/>
                </a:solidFill>
                <a:latin typeface="Consolas"/>
                <a:ea typeface="Consolas"/>
                <a:cs typeface="Consolas"/>
                <a:sym typeface="Consolas"/>
              </a:rPr>
              <a:t>out</a:t>
            </a:r>
            <a:r>
              <a:rPr lang="en" sz="1200">
                <a:latin typeface="Consolas"/>
                <a:ea typeface="Consolas"/>
                <a:cs typeface="Consolas"/>
                <a:sym typeface="Consolas"/>
              </a:rPr>
              <a:t>.println(</a:t>
            </a:r>
            <a:r>
              <a:rPr lang="en" sz="1200" b="1">
                <a:solidFill>
                  <a:srgbClr val="008000"/>
                </a:solidFill>
                <a:latin typeface="Consolas"/>
                <a:ea typeface="Consolas"/>
                <a:cs typeface="Consolas"/>
                <a:sym typeface="Consolas"/>
              </a:rPr>
              <a:t>"Company Name: " </a:t>
            </a:r>
            <a:r>
              <a:rPr lang="en" sz="1200">
                <a:latin typeface="Consolas"/>
                <a:ea typeface="Consolas"/>
                <a:cs typeface="Consolas"/>
                <a:sym typeface="Consolas"/>
              </a:rPr>
              <a:t>+ company.getCompanyName());</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System.</a:t>
            </a:r>
            <a:r>
              <a:rPr lang="en" sz="1200" b="1" i="1">
                <a:solidFill>
                  <a:srgbClr val="660E7A"/>
                </a:solidFill>
                <a:latin typeface="Consolas"/>
                <a:ea typeface="Consolas"/>
                <a:cs typeface="Consolas"/>
                <a:sym typeface="Consolas"/>
              </a:rPr>
              <a:t>out</a:t>
            </a:r>
            <a:r>
              <a:rPr lang="en" sz="1200">
                <a:latin typeface="Consolas"/>
                <a:ea typeface="Consolas"/>
                <a:cs typeface="Consolas"/>
                <a:sym typeface="Consolas"/>
              </a:rPr>
              <a:t>.println(</a:t>
            </a:r>
            <a:r>
              <a:rPr lang="en" sz="1200" b="1">
                <a:solidFill>
                  <a:srgbClr val="008000"/>
                </a:solidFill>
                <a:latin typeface="Consolas"/>
                <a:ea typeface="Consolas"/>
                <a:cs typeface="Consolas"/>
                <a:sym typeface="Consolas"/>
              </a:rPr>
              <a:t>"Company Address: " </a:t>
            </a:r>
            <a:r>
              <a:rPr lang="en" sz="1200">
                <a:latin typeface="Consolas"/>
                <a:ea typeface="Consolas"/>
                <a:cs typeface="Consolas"/>
                <a:sym typeface="Consolas"/>
              </a:rPr>
              <a:t>+ company.getCompanyAddress());</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System.</a:t>
            </a:r>
            <a:r>
              <a:rPr lang="en" sz="1200" b="1" i="1">
                <a:solidFill>
                  <a:srgbClr val="660E7A"/>
                </a:solidFill>
                <a:latin typeface="Consolas"/>
                <a:ea typeface="Consolas"/>
                <a:cs typeface="Consolas"/>
                <a:sym typeface="Consolas"/>
              </a:rPr>
              <a:t>out</a:t>
            </a:r>
            <a:r>
              <a:rPr lang="en" sz="1200">
                <a:latin typeface="Consolas"/>
                <a:ea typeface="Consolas"/>
                <a:cs typeface="Consolas"/>
                <a:sym typeface="Consolas"/>
              </a:rPr>
              <a:t>.println(</a:t>
            </a:r>
            <a:r>
              <a:rPr lang="en" sz="1200" b="1">
                <a:solidFill>
                  <a:srgbClr val="008000"/>
                </a:solidFill>
                <a:latin typeface="Consolas"/>
                <a:ea typeface="Consolas"/>
                <a:cs typeface="Consolas"/>
                <a:sym typeface="Consolas"/>
              </a:rPr>
              <a:t>"Requesting for contact list"</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List&lt;Customer&gt; empList = </a:t>
            </a:r>
            <a:r>
              <a:rPr lang="en" sz="1200">
                <a:solidFill>
                  <a:srgbClr val="FF0000"/>
                </a:solidFill>
                <a:latin typeface="Consolas"/>
                <a:ea typeface="Consolas"/>
                <a:cs typeface="Consolas"/>
                <a:sym typeface="Consolas"/>
              </a:rPr>
              <a:t>company.getContactList().</a:t>
            </a:r>
            <a:r>
              <a:rPr lang="en" sz="1200" b="1">
                <a:solidFill>
                  <a:srgbClr val="FF0000"/>
                </a:solidFill>
                <a:latin typeface="Consolas"/>
                <a:ea typeface="Consolas"/>
                <a:cs typeface="Consolas"/>
                <a:sym typeface="Consolas"/>
              </a:rPr>
              <a:t>getCustomerList()</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for </a:t>
            </a:r>
            <a:r>
              <a:rPr lang="en" sz="1200">
                <a:latin typeface="Consolas"/>
                <a:ea typeface="Consolas"/>
                <a:cs typeface="Consolas"/>
                <a:sym typeface="Consolas"/>
              </a:rPr>
              <a:t>(Customer emp : empList) { System.</a:t>
            </a:r>
            <a:r>
              <a:rPr lang="en" sz="1200" b="1" i="1">
                <a:solidFill>
                  <a:srgbClr val="660E7A"/>
                </a:solidFill>
                <a:latin typeface="Consolas"/>
                <a:ea typeface="Consolas"/>
                <a:cs typeface="Consolas"/>
                <a:sym typeface="Consolas"/>
              </a:rPr>
              <a:t>out</a:t>
            </a:r>
            <a:r>
              <a:rPr lang="en" sz="1200">
                <a:latin typeface="Consolas"/>
                <a:ea typeface="Consolas"/>
                <a:cs typeface="Consolas"/>
                <a:sym typeface="Consolas"/>
              </a:rPr>
              <a:t>.println(emp);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a:t>
            </a:r>
            <a:endParaRPr sz="1200" b="1">
              <a:solidFill>
                <a:srgbClr val="000080"/>
              </a:solidFill>
              <a:latin typeface="Consolas"/>
              <a:ea typeface="Consolas"/>
              <a:cs typeface="Consolas"/>
              <a:sym typeface="Consolas"/>
            </a:endParaRPr>
          </a:p>
        </p:txBody>
      </p:sp>
      <p:sp>
        <p:nvSpPr>
          <p:cNvPr id="250" name="Google Shape;250;p36"/>
          <p:cNvSpPr txBox="1"/>
          <p:nvPr/>
        </p:nvSpPr>
        <p:spPr>
          <a:xfrm>
            <a:off x="1956725" y="4229225"/>
            <a:ext cx="710400" cy="334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2000"/>
              </a:spcAft>
              <a:buNone/>
            </a:pPr>
            <a:r>
              <a:rPr lang="en" sz="1800">
                <a:solidFill>
                  <a:srgbClr val="222222"/>
                </a:solidFill>
                <a:highlight>
                  <a:srgbClr val="FFFFFF"/>
                </a:highlight>
              </a:rPr>
              <a:t>=&gt;</a:t>
            </a:r>
            <a:endParaRPr sz="1800"/>
          </a:p>
        </p:txBody>
      </p:sp>
      <p:sp>
        <p:nvSpPr>
          <p:cNvPr id="251" name="Google Shape;251;p36"/>
          <p:cNvSpPr txBox="1"/>
          <p:nvPr/>
        </p:nvSpPr>
        <p:spPr>
          <a:xfrm>
            <a:off x="211401" y="3087700"/>
            <a:ext cx="2659500" cy="15963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1200"/>
              </a:spcAft>
              <a:buNone/>
            </a:pPr>
            <a:r>
              <a:rPr lang="en">
                <a:highlight>
                  <a:srgbClr val="FFFFFF"/>
                </a:highlight>
                <a:latin typeface="Proxima Nova"/>
                <a:ea typeface="Proxima Nova"/>
                <a:cs typeface="Proxima Nova"/>
                <a:sym typeface="Proxima Nova"/>
              </a:rPr>
              <a:t>Data o zákaznících se dotahují až při zavolání </a:t>
            </a:r>
            <a:r>
              <a:rPr lang="en" i="1">
                <a:latin typeface="Proxima Nova"/>
                <a:ea typeface="Proxima Nova"/>
                <a:cs typeface="Proxima Nova"/>
                <a:sym typeface="Proxima Nova"/>
              </a:rPr>
              <a:t>getCustomerList()</a:t>
            </a:r>
            <a:r>
              <a:rPr lang="en">
                <a:latin typeface="Proxima Nova"/>
                <a:ea typeface="Proxima Nova"/>
                <a:cs typeface="Proxima Nova"/>
                <a:sym typeface="Proxima Nova"/>
              </a:rPr>
              <a:t> na naší proxy.</a:t>
            </a:r>
            <a:endParaRPr>
              <a:latin typeface="Proxima Nova"/>
              <a:ea typeface="Proxima Nova"/>
              <a:cs typeface="Proxima Nova"/>
              <a:sym typeface="Proxima Nova"/>
            </a:endParaRPr>
          </a:p>
        </p:txBody>
      </p:sp>
      <p:sp>
        <p:nvSpPr>
          <p:cNvPr id="252" name="Google Shape;252;p36"/>
          <p:cNvSpPr txBox="1"/>
          <p:nvPr/>
        </p:nvSpPr>
        <p:spPr>
          <a:xfrm>
            <a:off x="2982625" y="2611625"/>
            <a:ext cx="6051000" cy="24420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latin typeface="Consolas"/>
                <a:ea typeface="Consolas"/>
                <a:cs typeface="Consolas"/>
                <a:sym typeface="Consolas"/>
              </a:rPr>
              <a:t>Fetched company:</a:t>
            </a:r>
            <a:endParaRPr sz="1100">
              <a:latin typeface="Consolas"/>
              <a:ea typeface="Consolas"/>
              <a:cs typeface="Consolas"/>
              <a:sym typeface="Consolas"/>
            </a:endParaRPr>
          </a:p>
          <a:p>
            <a:pPr marL="0" lvl="0" indent="0" algn="l" rtl="0">
              <a:lnSpc>
                <a:spcPct val="115000"/>
              </a:lnSpc>
              <a:spcBef>
                <a:spcPts val="0"/>
              </a:spcBef>
              <a:spcAft>
                <a:spcPts val="0"/>
              </a:spcAft>
              <a:buNone/>
            </a:pPr>
            <a:r>
              <a:rPr lang="en" sz="1100">
                <a:latin typeface="Consolas"/>
                <a:ea typeface="Consolas"/>
                <a:cs typeface="Consolas"/>
                <a:sym typeface="Consolas"/>
              </a:rPr>
              <a:t>Company Name: ToysforFreaks</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Company Address: Praha Zizkov</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Company Contact No.: +429-777-284589</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Requesting for contact list</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Fetching list of employees</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customerName: Karel Prazak, customerContact : Stodolni 5, Ostrava, customerSatisfaction : 0.3</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customerName: Karel Upir, customerContact : Rumunska 10, Praha, customerSatisfaction : 0.9</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customerName: Jana Barova, customerContact : K potoku 13, Praha, customerSatisfaction : 0.5</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customerName: John Chainsaw, customerContact : Austin, Texas, customerSatisfaction : 1.0</a:t>
            </a:r>
            <a:endParaRPr sz="1100">
              <a:latin typeface="Consolas"/>
              <a:ea typeface="Consolas"/>
              <a:cs typeface="Consolas"/>
              <a:sym typeface="Consola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pic>
        <p:nvPicPr>
          <p:cNvPr id="257" name="Google Shape;257;p37"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258" name="Google Shape;258;p37"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259" name="Google Shape;259;p37"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260" name="Google Shape;260;p37"/>
          <p:cNvSpPr txBox="1"/>
          <p:nvPr/>
        </p:nvSpPr>
        <p:spPr>
          <a:xfrm>
            <a:off x="359400" y="922525"/>
            <a:ext cx="8611800" cy="4111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100">
                <a:solidFill>
                  <a:srgbClr val="000080"/>
                </a:solidFill>
                <a:latin typeface="Consolas"/>
                <a:ea typeface="Consolas"/>
                <a:cs typeface="Consolas"/>
                <a:sym typeface="Consolas"/>
              </a:rPr>
              <a:t>enum </a:t>
            </a:r>
            <a:r>
              <a:rPr lang="en" sz="1100">
                <a:latin typeface="Consolas"/>
                <a:ea typeface="Consolas"/>
                <a:cs typeface="Consolas"/>
                <a:sym typeface="Consolas"/>
              </a:rPr>
              <a:t>CarType {</a:t>
            </a:r>
            <a:r>
              <a:rPr lang="en" sz="1100" i="1">
                <a:solidFill>
                  <a:srgbClr val="660E7A"/>
                </a:solidFill>
                <a:latin typeface="Consolas"/>
                <a:ea typeface="Consolas"/>
                <a:cs typeface="Consolas"/>
                <a:sym typeface="Consolas"/>
              </a:rPr>
              <a:t>none</a:t>
            </a:r>
            <a:r>
              <a:rPr lang="en" sz="1100">
                <a:latin typeface="Consolas"/>
                <a:ea typeface="Consolas"/>
                <a:cs typeface="Consolas"/>
                <a:sym typeface="Consolas"/>
              </a:rPr>
              <a:t>, </a:t>
            </a:r>
            <a:r>
              <a:rPr lang="en" sz="1100" i="1">
                <a:solidFill>
                  <a:srgbClr val="660E7A"/>
                </a:solidFill>
                <a:latin typeface="Consolas"/>
                <a:ea typeface="Consolas"/>
                <a:cs typeface="Consolas"/>
                <a:sym typeface="Consolas"/>
              </a:rPr>
              <a:t>Audi</a:t>
            </a:r>
            <a:r>
              <a:rPr lang="en" sz="1100">
                <a:latin typeface="Consolas"/>
                <a:ea typeface="Consolas"/>
                <a:cs typeface="Consolas"/>
                <a:sym typeface="Consolas"/>
              </a:rPr>
              <a:t>, </a:t>
            </a:r>
            <a:r>
              <a:rPr lang="en" sz="1100" i="1">
                <a:solidFill>
                  <a:srgbClr val="660E7A"/>
                </a:solidFill>
                <a:latin typeface="Consolas"/>
                <a:ea typeface="Consolas"/>
                <a:cs typeface="Consolas"/>
                <a:sym typeface="Consolas"/>
              </a:rPr>
              <a:t>BMW</a:t>
            </a:r>
            <a:r>
              <a:rPr lang="en" sz="1100">
                <a:latin typeface="Consolas"/>
                <a:ea typeface="Consolas"/>
                <a:cs typeface="Consolas"/>
                <a:sym typeface="Consolas"/>
              </a:rPr>
              <a:t>,}</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solidFill>
                  <a:srgbClr val="000080"/>
                </a:solidFill>
                <a:latin typeface="Consolas"/>
                <a:ea typeface="Consolas"/>
                <a:cs typeface="Consolas"/>
                <a:sym typeface="Consolas"/>
              </a:rPr>
              <a:t>class </a:t>
            </a:r>
            <a:r>
              <a:rPr lang="en" sz="1100">
                <a:latin typeface="Consolas"/>
                <a:ea typeface="Consolas"/>
                <a:cs typeface="Consolas"/>
                <a:sym typeface="Consolas"/>
              </a:rPr>
              <a:t>Car {</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   </a:t>
            </a:r>
            <a:r>
              <a:rPr lang="en" sz="1100">
                <a:solidFill>
                  <a:srgbClr val="000080"/>
                </a:solidFill>
                <a:latin typeface="Consolas"/>
                <a:ea typeface="Consolas"/>
                <a:cs typeface="Consolas"/>
                <a:sym typeface="Consolas"/>
              </a:rPr>
              <a:t>private static </a:t>
            </a:r>
            <a:r>
              <a:rPr lang="en" sz="1100">
                <a:latin typeface="Consolas"/>
                <a:ea typeface="Consolas"/>
                <a:cs typeface="Consolas"/>
                <a:sym typeface="Consolas"/>
              </a:rPr>
              <a:t>Map&lt;CarType, Car&gt; </a:t>
            </a:r>
            <a:r>
              <a:rPr lang="en" sz="1100" i="1">
                <a:solidFill>
                  <a:srgbClr val="660E7A"/>
                </a:solidFill>
                <a:latin typeface="Consolas"/>
                <a:ea typeface="Consolas"/>
                <a:cs typeface="Consolas"/>
                <a:sym typeface="Consolas"/>
              </a:rPr>
              <a:t>types </a:t>
            </a:r>
            <a:r>
              <a:rPr lang="en" sz="1100">
                <a:latin typeface="Consolas"/>
                <a:ea typeface="Consolas"/>
                <a:cs typeface="Consolas"/>
                <a:sym typeface="Consolas"/>
              </a:rPr>
              <a:t>= </a:t>
            </a:r>
            <a:r>
              <a:rPr lang="en" sz="1100">
                <a:solidFill>
                  <a:srgbClr val="000080"/>
                </a:solidFill>
                <a:latin typeface="Consolas"/>
                <a:ea typeface="Consolas"/>
                <a:cs typeface="Consolas"/>
                <a:sym typeface="Consolas"/>
              </a:rPr>
              <a:t>new </a:t>
            </a:r>
            <a:r>
              <a:rPr lang="en" sz="1100">
                <a:latin typeface="Consolas"/>
                <a:ea typeface="Consolas"/>
                <a:cs typeface="Consolas"/>
                <a:sym typeface="Consolas"/>
              </a:rPr>
              <a:t>HashMap&lt;&gt;();</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   </a:t>
            </a:r>
            <a:r>
              <a:rPr lang="en" sz="1100">
                <a:solidFill>
                  <a:srgbClr val="000080"/>
                </a:solidFill>
                <a:latin typeface="Consolas"/>
                <a:ea typeface="Consolas"/>
                <a:cs typeface="Consolas"/>
                <a:sym typeface="Consolas"/>
              </a:rPr>
              <a:t>private </a:t>
            </a:r>
            <a:r>
              <a:rPr lang="en" sz="1100">
                <a:latin typeface="Consolas"/>
                <a:ea typeface="Consolas"/>
                <a:cs typeface="Consolas"/>
                <a:sym typeface="Consolas"/>
              </a:rPr>
              <a:t>Car(CarType type) {}</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   </a:t>
            </a:r>
            <a:r>
              <a:rPr lang="en" sz="1100">
                <a:solidFill>
                  <a:srgbClr val="000080"/>
                </a:solidFill>
                <a:latin typeface="Consolas"/>
                <a:ea typeface="Consolas"/>
                <a:cs typeface="Consolas"/>
                <a:sym typeface="Consolas"/>
              </a:rPr>
              <a:t>public static </a:t>
            </a:r>
            <a:r>
              <a:rPr lang="en" sz="1100">
                <a:latin typeface="Consolas"/>
                <a:ea typeface="Consolas"/>
                <a:cs typeface="Consolas"/>
                <a:sym typeface="Consolas"/>
              </a:rPr>
              <a:t>Car getCarByTypeNameConcurrent(CarType type)  {</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       </a:t>
            </a:r>
            <a:r>
              <a:rPr lang="en" sz="1100">
                <a:solidFill>
                  <a:srgbClr val="000080"/>
                </a:solidFill>
                <a:latin typeface="Consolas"/>
                <a:ea typeface="Consolas"/>
                <a:cs typeface="Consolas"/>
                <a:sym typeface="Consolas"/>
              </a:rPr>
              <a:t>if </a:t>
            </a:r>
            <a:r>
              <a:rPr lang="en" sz="1100">
                <a:latin typeface="Consolas"/>
                <a:ea typeface="Consolas"/>
                <a:cs typeface="Consolas"/>
                <a:sym typeface="Consolas"/>
              </a:rPr>
              <a:t>(!</a:t>
            </a:r>
            <a:r>
              <a:rPr lang="en" sz="1100" i="1">
                <a:solidFill>
                  <a:srgbClr val="660E7A"/>
                </a:solidFill>
                <a:latin typeface="Consolas"/>
                <a:ea typeface="Consolas"/>
                <a:cs typeface="Consolas"/>
                <a:sym typeface="Consolas"/>
              </a:rPr>
              <a:t>types</a:t>
            </a:r>
            <a:r>
              <a:rPr lang="en" sz="1100">
                <a:latin typeface="Consolas"/>
                <a:ea typeface="Consolas"/>
                <a:cs typeface="Consolas"/>
                <a:sym typeface="Consolas"/>
              </a:rPr>
              <a:t>.containsKey(type)) {</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           </a:t>
            </a:r>
            <a:r>
              <a:rPr lang="en" sz="1100">
                <a:solidFill>
                  <a:srgbClr val="000080"/>
                </a:solidFill>
                <a:latin typeface="Consolas"/>
                <a:ea typeface="Consolas"/>
                <a:cs typeface="Consolas"/>
                <a:sym typeface="Consolas"/>
              </a:rPr>
              <a:t>synchronized</a:t>
            </a:r>
            <a:r>
              <a:rPr lang="en" sz="1100">
                <a:latin typeface="Consolas"/>
                <a:ea typeface="Consolas"/>
                <a:cs typeface="Consolas"/>
                <a:sym typeface="Consolas"/>
              </a:rPr>
              <a:t>(</a:t>
            </a:r>
            <a:r>
              <a:rPr lang="en" sz="1100" i="1">
                <a:solidFill>
                  <a:srgbClr val="660E7A"/>
                </a:solidFill>
                <a:latin typeface="Consolas"/>
                <a:ea typeface="Consolas"/>
                <a:cs typeface="Consolas"/>
                <a:sym typeface="Consolas"/>
              </a:rPr>
              <a:t>types</a:t>
            </a:r>
            <a:r>
              <a:rPr lang="en" sz="1100">
                <a:latin typeface="Consolas"/>
                <a:ea typeface="Consolas"/>
                <a:cs typeface="Consolas"/>
                <a:sym typeface="Consolas"/>
              </a:rPr>
              <a:t>)  { </a:t>
            </a:r>
            <a:r>
              <a:rPr lang="en" sz="1100" i="1">
                <a:solidFill>
                  <a:srgbClr val="808080"/>
                </a:solidFill>
                <a:latin typeface="Consolas"/>
                <a:ea typeface="Consolas"/>
                <a:cs typeface="Consolas"/>
                <a:sym typeface="Consolas"/>
              </a:rPr>
              <a:t>//Check after acquired the lock that the instance was not created meanwhile </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i="1">
                <a:solidFill>
                  <a:srgbClr val="808080"/>
                </a:solidFill>
                <a:latin typeface="Consolas"/>
                <a:ea typeface="Consolas"/>
                <a:cs typeface="Consolas"/>
                <a:sym typeface="Consolas"/>
              </a:rPr>
              <a:t>               </a:t>
            </a:r>
            <a:r>
              <a:rPr lang="en" sz="1100">
                <a:solidFill>
                  <a:srgbClr val="000080"/>
                </a:solidFill>
                <a:latin typeface="Consolas"/>
                <a:ea typeface="Consolas"/>
                <a:cs typeface="Consolas"/>
                <a:sym typeface="Consolas"/>
              </a:rPr>
              <a:t>if </a:t>
            </a:r>
            <a:r>
              <a:rPr lang="en" sz="1100">
                <a:latin typeface="Consolas"/>
                <a:ea typeface="Consolas"/>
                <a:cs typeface="Consolas"/>
                <a:sym typeface="Consolas"/>
              </a:rPr>
              <a:t>(!</a:t>
            </a:r>
            <a:r>
              <a:rPr lang="en" sz="1100" i="1">
                <a:solidFill>
                  <a:srgbClr val="660E7A"/>
                </a:solidFill>
                <a:latin typeface="Consolas"/>
                <a:ea typeface="Consolas"/>
                <a:cs typeface="Consolas"/>
                <a:sym typeface="Consolas"/>
              </a:rPr>
              <a:t>types</a:t>
            </a:r>
            <a:r>
              <a:rPr lang="en" sz="1100">
                <a:latin typeface="Consolas"/>
                <a:ea typeface="Consolas"/>
                <a:cs typeface="Consolas"/>
                <a:sym typeface="Consolas"/>
              </a:rPr>
              <a:t>.containsKey(type)) {  </a:t>
            </a:r>
            <a:r>
              <a:rPr lang="en" sz="1100" i="1">
                <a:solidFill>
                  <a:srgbClr val="808080"/>
                </a:solidFill>
                <a:latin typeface="Consolas"/>
                <a:ea typeface="Consolas"/>
                <a:cs typeface="Consolas"/>
                <a:sym typeface="Consolas"/>
              </a:rPr>
              <a:t>// Lazy initialisation</a:t>
            </a:r>
            <a:r>
              <a:rPr lang="en" sz="1100">
                <a:latin typeface="Consolas"/>
                <a:ea typeface="Consolas"/>
                <a:cs typeface="Consolas"/>
                <a:sym typeface="Consolas"/>
              </a:rPr>
              <a:t>           </a:t>
            </a:r>
            <a:endParaRPr sz="1100" i="1">
              <a:solidFill>
                <a:srgbClr val="808080"/>
              </a:solidFill>
              <a:latin typeface="Consolas"/>
              <a:ea typeface="Consolas"/>
              <a:cs typeface="Consolas"/>
              <a:sym typeface="Consolas"/>
            </a:endParaRPr>
          </a:p>
          <a:p>
            <a:pPr marL="0" lvl="0" indent="0" algn="l" rtl="0">
              <a:lnSpc>
                <a:spcPct val="100000"/>
              </a:lnSpc>
              <a:spcBef>
                <a:spcPts val="0"/>
              </a:spcBef>
              <a:spcAft>
                <a:spcPts val="0"/>
              </a:spcAft>
              <a:buNone/>
            </a:pPr>
            <a:r>
              <a:rPr lang="en" sz="1100" i="1">
                <a:solidFill>
                  <a:srgbClr val="808080"/>
                </a:solidFill>
                <a:latin typeface="Consolas"/>
                <a:ea typeface="Consolas"/>
                <a:cs typeface="Consolas"/>
                <a:sym typeface="Consolas"/>
              </a:rPr>
              <a:t>                   </a:t>
            </a:r>
            <a:r>
              <a:rPr lang="en" sz="1100" i="1">
                <a:solidFill>
                  <a:srgbClr val="660E7A"/>
                </a:solidFill>
                <a:latin typeface="Consolas"/>
                <a:ea typeface="Consolas"/>
                <a:cs typeface="Consolas"/>
                <a:sym typeface="Consolas"/>
              </a:rPr>
              <a:t>types</a:t>
            </a:r>
            <a:r>
              <a:rPr lang="en" sz="1100">
                <a:latin typeface="Consolas"/>
                <a:ea typeface="Consolas"/>
                <a:cs typeface="Consolas"/>
                <a:sym typeface="Consolas"/>
              </a:rPr>
              <a:t>.put(type, </a:t>
            </a:r>
            <a:r>
              <a:rPr lang="en" sz="1100">
                <a:solidFill>
                  <a:srgbClr val="000080"/>
                </a:solidFill>
                <a:latin typeface="Consolas"/>
                <a:ea typeface="Consolas"/>
                <a:cs typeface="Consolas"/>
                <a:sym typeface="Consolas"/>
              </a:rPr>
              <a:t>new </a:t>
            </a:r>
            <a:r>
              <a:rPr lang="en" sz="1100">
                <a:latin typeface="Consolas"/>
                <a:ea typeface="Consolas"/>
                <a:cs typeface="Consolas"/>
                <a:sym typeface="Consolas"/>
              </a:rPr>
              <a:t>Car(type));</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               }</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           }</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       }</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       </a:t>
            </a:r>
            <a:r>
              <a:rPr lang="en" sz="1100">
                <a:solidFill>
                  <a:srgbClr val="000080"/>
                </a:solidFill>
                <a:latin typeface="Consolas"/>
                <a:ea typeface="Consolas"/>
                <a:cs typeface="Consolas"/>
                <a:sym typeface="Consolas"/>
              </a:rPr>
              <a:t>return </a:t>
            </a:r>
            <a:r>
              <a:rPr lang="en" sz="1100" i="1">
                <a:solidFill>
                  <a:srgbClr val="660E7A"/>
                </a:solidFill>
                <a:latin typeface="Consolas"/>
                <a:ea typeface="Consolas"/>
                <a:cs typeface="Consolas"/>
                <a:sym typeface="Consolas"/>
              </a:rPr>
              <a:t>types</a:t>
            </a:r>
            <a:r>
              <a:rPr lang="en" sz="1100">
                <a:latin typeface="Consolas"/>
                <a:ea typeface="Consolas"/>
                <a:cs typeface="Consolas"/>
                <a:sym typeface="Consolas"/>
              </a:rPr>
              <a:t>.get(type);</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   }</a:t>
            </a:r>
            <a:endParaRPr sz="1100">
              <a:latin typeface="Consolas"/>
              <a:ea typeface="Consolas"/>
              <a:cs typeface="Consolas"/>
              <a:sym typeface="Consolas"/>
            </a:endParaRPr>
          </a:p>
          <a:p>
            <a:pPr marL="0" lvl="0" indent="0" algn="l" rtl="0">
              <a:lnSpc>
                <a:spcPct val="100000"/>
              </a:lnSpc>
              <a:spcBef>
                <a:spcPts val="0"/>
              </a:spcBef>
              <a:spcAft>
                <a:spcPts val="0"/>
              </a:spcAft>
              <a:buNone/>
            </a:pP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solidFill>
                  <a:srgbClr val="000080"/>
                </a:solidFill>
                <a:latin typeface="Consolas"/>
                <a:ea typeface="Consolas"/>
                <a:cs typeface="Consolas"/>
                <a:sym typeface="Consolas"/>
              </a:rPr>
              <a:t>   public static void </a:t>
            </a:r>
            <a:r>
              <a:rPr lang="en" sz="1100">
                <a:latin typeface="Consolas"/>
                <a:ea typeface="Consolas"/>
                <a:cs typeface="Consolas"/>
                <a:sym typeface="Consolas"/>
              </a:rPr>
              <a:t>showAll() {</a:t>
            </a:r>
            <a:endParaRPr sz="1100">
              <a:latin typeface="Consolas"/>
              <a:ea typeface="Consolas"/>
              <a:cs typeface="Consolas"/>
              <a:sym typeface="Consolas"/>
            </a:endParaRPr>
          </a:p>
          <a:p>
            <a:pPr marL="457200" lvl="0" indent="0" algn="l" rtl="0">
              <a:lnSpc>
                <a:spcPct val="100000"/>
              </a:lnSpc>
              <a:spcBef>
                <a:spcPts val="0"/>
              </a:spcBef>
              <a:spcAft>
                <a:spcPts val="0"/>
              </a:spcAft>
              <a:buNone/>
            </a:pPr>
            <a:r>
              <a:rPr lang="en" sz="1100">
                <a:solidFill>
                  <a:srgbClr val="000080"/>
                </a:solidFill>
                <a:latin typeface="Consolas"/>
                <a:ea typeface="Consolas"/>
                <a:cs typeface="Consolas"/>
                <a:sym typeface="Consolas"/>
              </a:rPr>
              <a:t>if </a:t>
            </a:r>
            <a:r>
              <a:rPr lang="en" sz="1100">
                <a:latin typeface="Consolas"/>
                <a:ea typeface="Consolas"/>
                <a:cs typeface="Consolas"/>
                <a:sym typeface="Consolas"/>
              </a:rPr>
              <a:t>(</a:t>
            </a:r>
            <a:r>
              <a:rPr lang="en" sz="1100" i="1">
                <a:solidFill>
                  <a:srgbClr val="660E7A"/>
                </a:solidFill>
                <a:latin typeface="Consolas"/>
                <a:ea typeface="Consolas"/>
                <a:cs typeface="Consolas"/>
                <a:sym typeface="Consolas"/>
              </a:rPr>
              <a:t>types</a:t>
            </a:r>
            <a:r>
              <a:rPr lang="en" sz="1100">
                <a:latin typeface="Consolas"/>
                <a:ea typeface="Consolas"/>
                <a:cs typeface="Consolas"/>
                <a:sym typeface="Consolas"/>
              </a:rPr>
              <a:t>.size() &gt; </a:t>
            </a:r>
            <a:r>
              <a:rPr lang="en" sz="1100">
                <a:solidFill>
                  <a:srgbClr val="0000FF"/>
                </a:solidFill>
                <a:latin typeface="Consolas"/>
                <a:ea typeface="Consolas"/>
                <a:cs typeface="Consolas"/>
                <a:sym typeface="Consolas"/>
              </a:rPr>
              <a:t>0</a:t>
            </a:r>
            <a:r>
              <a:rPr lang="en" sz="1100">
                <a:latin typeface="Consolas"/>
                <a:ea typeface="Consolas"/>
                <a:cs typeface="Consolas"/>
                <a:sym typeface="Consolas"/>
              </a:rPr>
              <a:t>) {</a:t>
            </a:r>
            <a:endParaRPr sz="1100">
              <a:latin typeface="Consolas"/>
              <a:ea typeface="Consolas"/>
              <a:cs typeface="Consolas"/>
              <a:sym typeface="Consolas"/>
            </a:endParaRPr>
          </a:p>
          <a:p>
            <a:pPr marL="457200" lvl="0" indent="0" algn="l" rtl="0">
              <a:lnSpc>
                <a:spcPct val="100000"/>
              </a:lnSpc>
              <a:spcBef>
                <a:spcPts val="0"/>
              </a:spcBef>
              <a:spcAft>
                <a:spcPts val="0"/>
              </a:spcAft>
              <a:buNone/>
            </a:pPr>
            <a:r>
              <a:rPr lang="en" sz="1100">
                <a:latin typeface="Consolas"/>
                <a:ea typeface="Consolas"/>
                <a:cs typeface="Consolas"/>
                <a:sym typeface="Consolas"/>
              </a:rPr>
              <a:t>System.</a:t>
            </a:r>
            <a:r>
              <a:rPr lang="en" sz="1100" i="1">
                <a:solidFill>
                  <a:srgbClr val="660E7A"/>
                </a:solidFill>
                <a:latin typeface="Consolas"/>
                <a:ea typeface="Consolas"/>
                <a:cs typeface="Consolas"/>
                <a:sym typeface="Consolas"/>
              </a:rPr>
              <a:t>out</a:t>
            </a:r>
            <a:r>
              <a:rPr lang="en" sz="1100">
                <a:latin typeface="Consolas"/>
                <a:ea typeface="Consolas"/>
                <a:cs typeface="Consolas"/>
                <a:sym typeface="Consolas"/>
              </a:rPr>
              <a:t>.println(</a:t>
            </a:r>
            <a:r>
              <a:rPr lang="en" sz="1100">
                <a:solidFill>
                  <a:srgbClr val="008000"/>
                </a:solidFill>
                <a:latin typeface="Consolas"/>
                <a:ea typeface="Consolas"/>
                <a:cs typeface="Consolas"/>
                <a:sym typeface="Consolas"/>
              </a:rPr>
              <a:t>"# of instances=" </a:t>
            </a:r>
            <a:r>
              <a:rPr lang="en" sz="1100">
                <a:latin typeface="Consolas"/>
                <a:ea typeface="Consolas"/>
                <a:cs typeface="Consolas"/>
                <a:sym typeface="Consolas"/>
              </a:rPr>
              <a:t>+ </a:t>
            </a:r>
            <a:r>
              <a:rPr lang="en" sz="1100" i="1">
                <a:solidFill>
                  <a:srgbClr val="660E7A"/>
                </a:solidFill>
                <a:latin typeface="Consolas"/>
                <a:ea typeface="Consolas"/>
                <a:cs typeface="Consolas"/>
                <a:sym typeface="Consolas"/>
              </a:rPr>
              <a:t>types</a:t>
            </a:r>
            <a:r>
              <a:rPr lang="en" sz="1100">
                <a:latin typeface="Consolas"/>
                <a:ea typeface="Consolas"/>
                <a:cs typeface="Consolas"/>
                <a:sym typeface="Consolas"/>
              </a:rPr>
              <a:t>.size());</a:t>
            </a:r>
            <a:endParaRPr sz="1100">
              <a:latin typeface="Consolas"/>
              <a:ea typeface="Consolas"/>
              <a:cs typeface="Consolas"/>
              <a:sym typeface="Consolas"/>
            </a:endParaRPr>
          </a:p>
          <a:p>
            <a:pPr marL="457200" lvl="0" indent="0" algn="l" rtl="0">
              <a:lnSpc>
                <a:spcPct val="100000"/>
              </a:lnSpc>
              <a:spcBef>
                <a:spcPts val="0"/>
              </a:spcBef>
              <a:spcAft>
                <a:spcPts val="0"/>
              </a:spcAft>
              <a:buNone/>
            </a:pPr>
            <a:r>
              <a:rPr lang="en" sz="1100">
                <a:solidFill>
                  <a:srgbClr val="000080"/>
                </a:solidFill>
                <a:latin typeface="Consolas"/>
                <a:ea typeface="Consolas"/>
                <a:cs typeface="Consolas"/>
                <a:sym typeface="Consolas"/>
              </a:rPr>
              <a:t>for </a:t>
            </a:r>
            <a:r>
              <a:rPr lang="en" sz="1100">
                <a:latin typeface="Consolas"/>
                <a:ea typeface="Consolas"/>
                <a:cs typeface="Consolas"/>
                <a:sym typeface="Consolas"/>
              </a:rPr>
              <a:t>(Entry&lt;CarType, Car&gt; entry : </a:t>
            </a:r>
            <a:r>
              <a:rPr lang="en" sz="1100" i="1">
                <a:solidFill>
                  <a:srgbClr val="660E7A"/>
                </a:solidFill>
                <a:latin typeface="Consolas"/>
                <a:ea typeface="Consolas"/>
                <a:cs typeface="Consolas"/>
                <a:sym typeface="Consolas"/>
              </a:rPr>
              <a:t>types</a:t>
            </a:r>
            <a:r>
              <a:rPr lang="en" sz="1100">
                <a:latin typeface="Consolas"/>
                <a:ea typeface="Consolas"/>
                <a:cs typeface="Consolas"/>
                <a:sym typeface="Consolas"/>
              </a:rPr>
              <a:t>.entrySet()){</a:t>
            </a:r>
            <a:endParaRPr sz="1100">
              <a:latin typeface="Consolas"/>
              <a:ea typeface="Consolas"/>
              <a:cs typeface="Consolas"/>
              <a:sym typeface="Consolas"/>
            </a:endParaRPr>
          </a:p>
          <a:p>
            <a:pPr marL="457200" lvl="0" indent="0" algn="l" rtl="0">
              <a:lnSpc>
                <a:spcPct val="100000"/>
              </a:lnSpc>
              <a:spcBef>
                <a:spcPts val="0"/>
              </a:spcBef>
              <a:spcAft>
                <a:spcPts val="0"/>
              </a:spcAft>
              <a:buNone/>
            </a:pPr>
            <a:r>
              <a:rPr lang="en" sz="1100">
                <a:latin typeface="Consolas"/>
                <a:ea typeface="Consolas"/>
                <a:cs typeface="Consolas"/>
                <a:sym typeface="Consolas"/>
              </a:rPr>
              <a:t>    String car = entry.getKey().toString();</a:t>
            </a:r>
            <a:endParaRPr sz="1100">
              <a:latin typeface="Consolas"/>
              <a:ea typeface="Consolas"/>
              <a:cs typeface="Consolas"/>
              <a:sym typeface="Consolas"/>
            </a:endParaRPr>
          </a:p>
          <a:p>
            <a:pPr marL="457200" lvl="0" indent="0" algn="l" rtl="0">
              <a:lnSpc>
                <a:spcPct val="100000"/>
              </a:lnSpc>
              <a:spcBef>
                <a:spcPts val="0"/>
              </a:spcBef>
              <a:spcAft>
                <a:spcPts val="0"/>
              </a:spcAft>
              <a:buNone/>
            </a:pPr>
            <a:r>
              <a:rPr lang="en" sz="1100">
                <a:latin typeface="Consolas"/>
                <a:ea typeface="Consolas"/>
                <a:cs typeface="Consolas"/>
                <a:sym typeface="Consolas"/>
              </a:rPr>
              <a:t>    car = Character.</a:t>
            </a:r>
            <a:r>
              <a:rPr lang="en" sz="1100" i="1">
                <a:latin typeface="Consolas"/>
                <a:ea typeface="Consolas"/>
                <a:cs typeface="Consolas"/>
                <a:sym typeface="Consolas"/>
              </a:rPr>
              <a:t>toUpperCase</a:t>
            </a:r>
            <a:r>
              <a:rPr lang="en" sz="1100">
                <a:latin typeface="Consolas"/>
                <a:ea typeface="Consolas"/>
                <a:cs typeface="Consolas"/>
                <a:sym typeface="Consolas"/>
              </a:rPr>
              <a:t>(Car.charAt(</a:t>
            </a:r>
            <a:r>
              <a:rPr lang="en" sz="1100">
                <a:solidFill>
                  <a:srgbClr val="0000FF"/>
                </a:solidFill>
                <a:latin typeface="Consolas"/>
                <a:ea typeface="Consolas"/>
                <a:cs typeface="Consolas"/>
                <a:sym typeface="Consolas"/>
              </a:rPr>
              <a:t>0</a:t>
            </a:r>
            <a:r>
              <a:rPr lang="en" sz="1100">
                <a:latin typeface="Consolas"/>
                <a:ea typeface="Consolas"/>
                <a:cs typeface="Consolas"/>
                <a:sym typeface="Consolas"/>
              </a:rPr>
              <a:t>)) + car.substring(</a:t>
            </a:r>
            <a:r>
              <a:rPr lang="en" sz="1100">
                <a:solidFill>
                  <a:srgbClr val="0000FF"/>
                </a:solidFill>
                <a:latin typeface="Consolas"/>
                <a:ea typeface="Consolas"/>
                <a:cs typeface="Consolas"/>
                <a:sym typeface="Consolas"/>
              </a:rPr>
              <a:t>1</a:t>
            </a:r>
            <a:r>
              <a:rPr lang="en" sz="1100">
                <a:latin typeface="Consolas"/>
                <a:ea typeface="Consolas"/>
                <a:cs typeface="Consolas"/>
                <a:sym typeface="Consolas"/>
              </a:rPr>
              <a:t>);</a:t>
            </a:r>
            <a:endParaRPr sz="1100">
              <a:latin typeface="Consolas"/>
              <a:ea typeface="Consolas"/>
              <a:cs typeface="Consolas"/>
              <a:sym typeface="Consolas"/>
            </a:endParaRPr>
          </a:p>
          <a:p>
            <a:pPr marL="457200" lvl="0" indent="0" algn="l" rtl="0">
              <a:lnSpc>
                <a:spcPct val="100000"/>
              </a:lnSpc>
              <a:spcBef>
                <a:spcPts val="0"/>
              </a:spcBef>
              <a:spcAft>
                <a:spcPts val="0"/>
              </a:spcAft>
              <a:buNone/>
            </a:pPr>
            <a:r>
              <a:rPr lang="en" sz="1100">
                <a:latin typeface="Consolas"/>
                <a:ea typeface="Consolas"/>
                <a:cs typeface="Consolas"/>
                <a:sym typeface="Consolas"/>
              </a:rPr>
              <a:t>    System.</a:t>
            </a:r>
            <a:r>
              <a:rPr lang="en" sz="1100" i="1">
                <a:solidFill>
                  <a:srgbClr val="660E7A"/>
                </a:solidFill>
                <a:latin typeface="Consolas"/>
                <a:ea typeface="Consolas"/>
                <a:cs typeface="Consolas"/>
                <a:sym typeface="Consolas"/>
              </a:rPr>
              <a:t>out</a:t>
            </a:r>
            <a:r>
              <a:rPr lang="en" sz="1100">
                <a:latin typeface="Consolas"/>
                <a:ea typeface="Consolas"/>
                <a:cs typeface="Consolas"/>
                <a:sym typeface="Consolas"/>
              </a:rPr>
              <a:t>.println(car);</a:t>
            </a:r>
            <a:endParaRPr sz="1100">
              <a:latin typeface="Consolas"/>
              <a:ea typeface="Consolas"/>
              <a:cs typeface="Consolas"/>
              <a:sym typeface="Consolas"/>
            </a:endParaRPr>
          </a:p>
          <a:p>
            <a:pPr marL="457200" lvl="0" indent="0" algn="l" rtl="0">
              <a:lnSpc>
                <a:spcPct val="100000"/>
              </a:lnSpc>
              <a:spcBef>
                <a:spcPts val="0"/>
              </a:spcBef>
              <a:spcAft>
                <a:spcPts val="0"/>
              </a:spcAft>
              <a:buNone/>
            </a:pPr>
            <a:r>
              <a:rPr lang="en" sz="1100">
                <a:latin typeface="Consolas"/>
                <a:ea typeface="Consolas"/>
                <a:cs typeface="Consolas"/>
                <a:sym typeface="Consolas"/>
              </a:rPr>
              <a:t>}    </a:t>
            </a:r>
            <a:endParaRPr sz="1100">
              <a:latin typeface="Consolas"/>
              <a:ea typeface="Consolas"/>
              <a:cs typeface="Consolas"/>
              <a:sym typeface="Consolas"/>
            </a:endParaRPr>
          </a:p>
          <a:p>
            <a:pPr marL="0" lvl="0" indent="0" algn="l" rtl="0">
              <a:lnSpc>
                <a:spcPct val="100000"/>
              </a:lnSpc>
              <a:spcBef>
                <a:spcPts val="0"/>
              </a:spcBef>
              <a:spcAft>
                <a:spcPts val="0"/>
              </a:spcAft>
              <a:buNone/>
            </a:pPr>
            <a:r>
              <a:rPr lang="en" sz="1100">
                <a:latin typeface="Consolas"/>
                <a:ea typeface="Consolas"/>
                <a:cs typeface="Consolas"/>
                <a:sym typeface="Consolas"/>
              </a:rPr>
              <a:t>}</a:t>
            </a:r>
            <a:endParaRPr sz="1100">
              <a:latin typeface="Consolas"/>
              <a:ea typeface="Consolas"/>
              <a:cs typeface="Consolas"/>
              <a:sym typeface="Consolas"/>
            </a:endParaRPr>
          </a:p>
        </p:txBody>
      </p:sp>
      <p:sp>
        <p:nvSpPr>
          <p:cNvPr id="261" name="Google Shape;261;p37"/>
          <p:cNvSpPr txBox="1"/>
          <p:nvPr/>
        </p:nvSpPr>
        <p:spPr>
          <a:xfrm>
            <a:off x="359400" y="481225"/>
            <a:ext cx="8346600" cy="4413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1200"/>
              </a:spcAft>
              <a:buNone/>
            </a:pPr>
            <a:r>
              <a:rPr lang="en">
                <a:highlight>
                  <a:srgbClr val="FFFFFF"/>
                </a:highlight>
                <a:latin typeface="Proxima Nova"/>
                <a:ea typeface="Proxima Nova"/>
                <a:cs typeface="Proxima Nova"/>
                <a:sym typeface="Proxima Nova"/>
              </a:rPr>
              <a:t>Při prvním přístupu k property objektu se testuje na null, v kladném případě se nahrává obsah.</a:t>
            </a:r>
            <a:endParaRPr/>
          </a:p>
        </p:txBody>
      </p:sp>
      <p:sp>
        <p:nvSpPr>
          <p:cNvPr id="262" name="Google Shape;262;p37"/>
          <p:cNvSpPr txBox="1">
            <a:spLocks noGrp="1"/>
          </p:cNvSpPr>
          <p:nvPr>
            <p:ph type="title"/>
          </p:nvPr>
        </p:nvSpPr>
        <p:spPr>
          <a:xfrm>
            <a:off x="250525" y="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Lazy loading - lazy initialization</a:t>
            </a:r>
            <a:endParaRPr sz="2400"/>
          </a:p>
          <a:p>
            <a:pPr marL="0" lvl="0" indent="0" algn="l" rtl="0">
              <a:spcBef>
                <a:spcPts val="0"/>
              </a:spcBef>
              <a:spcAft>
                <a:spcPts val="0"/>
              </a:spcAft>
              <a:buNone/>
            </a:pP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pic>
        <p:nvPicPr>
          <p:cNvPr id="267" name="Google Shape;267;p38"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268" name="Google Shape;268;p38"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269" name="Google Shape;269;p38"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270" name="Google Shape;270;p38"/>
          <p:cNvSpPr txBox="1"/>
          <p:nvPr/>
        </p:nvSpPr>
        <p:spPr>
          <a:xfrm>
            <a:off x="5785650" y="1209950"/>
            <a:ext cx="2537100" cy="23685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i="1">
                <a:solidFill>
                  <a:srgbClr val="000080"/>
                </a:solidFill>
                <a:latin typeface="Consolas"/>
                <a:ea typeface="Consolas"/>
                <a:cs typeface="Consolas"/>
                <a:sym typeface="Consolas"/>
              </a:rPr>
              <a:t>Number of instances made = 1</a:t>
            </a:r>
            <a:endParaRPr sz="1200" i="1">
              <a:solidFill>
                <a:srgbClr val="000080"/>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000080"/>
                </a:solidFill>
                <a:latin typeface="Consolas"/>
                <a:ea typeface="Consolas"/>
                <a:cs typeface="Consolas"/>
                <a:sym typeface="Consolas"/>
              </a:rPr>
              <a:t>BMW</a:t>
            </a:r>
            <a:endParaRPr sz="1200" i="1">
              <a:solidFill>
                <a:srgbClr val="000080"/>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000080"/>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000080"/>
                </a:solidFill>
                <a:latin typeface="Consolas"/>
                <a:ea typeface="Consolas"/>
                <a:cs typeface="Consolas"/>
                <a:sym typeface="Consolas"/>
              </a:rPr>
              <a:t>Number of instances made = 2</a:t>
            </a:r>
            <a:endParaRPr sz="1200" i="1">
              <a:solidFill>
                <a:srgbClr val="000080"/>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000080"/>
                </a:solidFill>
                <a:latin typeface="Consolas"/>
                <a:ea typeface="Consolas"/>
                <a:cs typeface="Consolas"/>
                <a:sym typeface="Consolas"/>
              </a:rPr>
              <a:t>Audi</a:t>
            </a:r>
            <a:endParaRPr sz="1200" i="1">
              <a:solidFill>
                <a:srgbClr val="000080"/>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000080"/>
                </a:solidFill>
                <a:latin typeface="Consolas"/>
                <a:ea typeface="Consolas"/>
                <a:cs typeface="Consolas"/>
                <a:sym typeface="Consolas"/>
              </a:rPr>
              <a:t>BMW</a:t>
            </a:r>
            <a:endParaRPr sz="1200" i="1">
              <a:solidFill>
                <a:srgbClr val="000080"/>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000080"/>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000080"/>
                </a:solidFill>
                <a:latin typeface="Consolas"/>
                <a:ea typeface="Consolas"/>
                <a:cs typeface="Consolas"/>
                <a:sym typeface="Consolas"/>
              </a:rPr>
              <a:t>Number of instances made = 2</a:t>
            </a:r>
            <a:endParaRPr sz="1200" i="1">
              <a:solidFill>
                <a:srgbClr val="000080"/>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000080"/>
                </a:solidFill>
                <a:latin typeface="Consolas"/>
                <a:ea typeface="Consolas"/>
                <a:cs typeface="Consolas"/>
                <a:sym typeface="Consolas"/>
              </a:rPr>
              <a:t>Audi</a:t>
            </a:r>
            <a:endParaRPr sz="1200" i="1">
              <a:solidFill>
                <a:srgbClr val="000080"/>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000080"/>
                </a:solidFill>
                <a:latin typeface="Consolas"/>
                <a:ea typeface="Consolas"/>
                <a:cs typeface="Consolas"/>
                <a:sym typeface="Consolas"/>
              </a:rPr>
              <a:t>BMW</a:t>
            </a:r>
            <a:endParaRPr sz="1200" i="1">
              <a:solidFill>
                <a:srgbClr val="000080"/>
              </a:solidFill>
              <a:latin typeface="Consolas"/>
              <a:ea typeface="Consolas"/>
              <a:cs typeface="Consolas"/>
              <a:sym typeface="Consolas"/>
            </a:endParaRPr>
          </a:p>
          <a:p>
            <a:pPr marL="0" lvl="0" indent="368300" algn="l" rtl="0">
              <a:lnSpc>
                <a:spcPct val="115000"/>
              </a:lnSpc>
              <a:spcBef>
                <a:spcPts val="0"/>
              </a:spcBef>
              <a:spcAft>
                <a:spcPts val="0"/>
              </a:spcAft>
              <a:buNone/>
            </a:pPr>
            <a:endParaRPr sz="1000" i="1">
              <a:latin typeface="Consolas"/>
              <a:ea typeface="Consolas"/>
              <a:cs typeface="Consolas"/>
              <a:sym typeface="Consolas"/>
            </a:endParaRPr>
          </a:p>
          <a:p>
            <a:pPr marL="0" lvl="0" indent="0" algn="l" rtl="0">
              <a:lnSpc>
                <a:spcPct val="115000"/>
              </a:lnSpc>
              <a:spcBef>
                <a:spcPts val="0"/>
              </a:spcBef>
              <a:spcAft>
                <a:spcPts val="0"/>
              </a:spcAft>
              <a:buNone/>
            </a:pPr>
            <a:endParaRPr sz="1000" b="1" i="1">
              <a:solidFill>
                <a:srgbClr val="000080"/>
              </a:solidFill>
              <a:latin typeface="Consolas"/>
              <a:ea typeface="Consolas"/>
              <a:cs typeface="Consolas"/>
              <a:sym typeface="Consolas"/>
            </a:endParaRPr>
          </a:p>
        </p:txBody>
      </p:sp>
      <p:sp>
        <p:nvSpPr>
          <p:cNvPr id="271" name="Google Shape;271;p38"/>
          <p:cNvSpPr txBox="1"/>
          <p:nvPr/>
        </p:nvSpPr>
        <p:spPr>
          <a:xfrm>
            <a:off x="211400" y="1209950"/>
            <a:ext cx="4587000" cy="24483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rgbClr val="000080"/>
                </a:solidFill>
                <a:latin typeface="Consolas"/>
                <a:ea typeface="Consolas"/>
                <a:cs typeface="Consolas"/>
                <a:sym typeface="Consolas"/>
              </a:rPr>
              <a:t>class </a:t>
            </a:r>
            <a:r>
              <a:rPr lang="en" sz="1200">
                <a:latin typeface="Consolas"/>
                <a:ea typeface="Consolas"/>
                <a:cs typeface="Consolas"/>
                <a:sym typeface="Consolas"/>
              </a:rPr>
              <a:t>Client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200">
                <a:solidFill>
                  <a:srgbClr val="000080"/>
                </a:solidFill>
                <a:latin typeface="Consolas"/>
                <a:ea typeface="Consolas"/>
                <a:cs typeface="Consolas"/>
                <a:sym typeface="Consolas"/>
              </a:rPr>
              <a:t>public static void </a:t>
            </a:r>
            <a:r>
              <a:rPr lang="en" sz="1200">
                <a:latin typeface="Consolas"/>
                <a:ea typeface="Consolas"/>
                <a:cs typeface="Consolas"/>
                <a:sym typeface="Consolas"/>
              </a:rPr>
              <a:t>main(String[] args)</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Car.</a:t>
            </a:r>
            <a:r>
              <a:rPr lang="en" sz="1200" i="1">
                <a:latin typeface="Consolas"/>
                <a:ea typeface="Consolas"/>
                <a:cs typeface="Consolas"/>
                <a:sym typeface="Consolas"/>
              </a:rPr>
              <a:t>getCarByTypeName</a:t>
            </a:r>
            <a:r>
              <a:rPr lang="en" sz="1200">
                <a:latin typeface="Consolas"/>
                <a:ea typeface="Consolas"/>
                <a:cs typeface="Consolas"/>
                <a:sym typeface="Consolas"/>
              </a:rPr>
              <a:t>(CarType.</a:t>
            </a:r>
            <a:r>
              <a:rPr lang="en" sz="1200" i="1">
                <a:solidFill>
                  <a:srgbClr val="660E7A"/>
                </a:solidFill>
                <a:latin typeface="Consolas"/>
                <a:ea typeface="Consolas"/>
                <a:cs typeface="Consolas"/>
                <a:sym typeface="Consolas"/>
              </a:rPr>
              <a:t>BMW</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Car.</a:t>
            </a:r>
            <a:r>
              <a:rPr lang="en" sz="1200" i="1">
                <a:latin typeface="Consolas"/>
                <a:ea typeface="Consolas"/>
                <a:cs typeface="Consolas"/>
                <a:sym typeface="Consolas"/>
              </a:rPr>
              <a:t>showAll</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Car.</a:t>
            </a:r>
            <a:r>
              <a:rPr lang="en" sz="1200" i="1">
                <a:latin typeface="Consolas"/>
                <a:ea typeface="Consolas"/>
                <a:cs typeface="Consolas"/>
                <a:sym typeface="Consolas"/>
              </a:rPr>
              <a:t>getCarByTypeName</a:t>
            </a:r>
            <a:r>
              <a:rPr lang="en" sz="1200">
                <a:latin typeface="Consolas"/>
                <a:ea typeface="Consolas"/>
                <a:cs typeface="Consolas"/>
                <a:sym typeface="Consolas"/>
              </a:rPr>
              <a:t>(CarType.</a:t>
            </a:r>
            <a:r>
              <a:rPr lang="en" sz="1200" i="1">
                <a:solidFill>
                  <a:srgbClr val="660E7A"/>
                </a:solidFill>
                <a:latin typeface="Consolas"/>
                <a:ea typeface="Consolas"/>
                <a:cs typeface="Consolas"/>
                <a:sym typeface="Consolas"/>
              </a:rPr>
              <a:t>Audi</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Car.</a:t>
            </a:r>
            <a:r>
              <a:rPr lang="en" sz="1200" i="1">
                <a:latin typeface="Consolas"/>
                <a:ea typeface="Consolas"/>
                <a:cs typeface="Consolas"/>
                <a:sym typeface="Consolas"/>
              </a:rPr>
              <a:t>showAll</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Car.</a:t>
            </a:r>
            <a:r>
              <a:rPr lang="en" sz="1200" i="1">
                <a:latin typeface="Consolas"/>
                <a:ea typeface="Consolas"/>
                <a:cs typeface="Consolas"/>
                <a:sym typeface="Consolas"/>
              </a:rPr>
              <a:t>getCarByTypeName</a:t>
            </a:r>
            <a:r>
              <a:rPr lang="en" sz="1200">
                <a:latin typeface="Consolas"/>
                <a:ea typeface="Consolas"/>
                <a:cs typeface="Consolas"/>
                <a:sym typeface="Consolas"/>
              </a:rPr>
              <a:t>(CarType.</a:t>
            </a:r>
            <a:r>
              <a:rPr lang="en" sz="1200" i="1">
                <a:solidFill>
                  <a:srgbClr val="660E7A"/>
                </a:solidFill>
                <a:latin typeface="Consolas"/>
                <a:ea typeface="Consolas"/>
                <a:cs typeface="Consolas"/>
                <a:sym typeface="Consolas"/>
              </a:rPr>
              <a:t>BMW</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Car.</a:t>
            </a:r>
            <a:r>
              <a:rPr lang="en" sz="1200" i="1">
                <a:latin typeface="Consolas"/>
                <a:ea typeface="Consolas"/>
                <a:cs typeface="Consolas"/>
                <a:sym typeface="Consolas"/>
              </a:rPr>
              <a:t>showAll</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15000"/>
              </a:lnSpc>
              <a:spcBef>
                <a:spcPts val="0"/>
              </a:spcBef>
              <a:spcAft>
                <a:spcPts val="0"/>
              </a:spcAft>
              <a:buNone/>
            </a:pPr>
            <a:r>
              <a:rPr lang="en" sz="1200">
                <a:latin typeface="Consolas"/>
                <a:ea typeface="Consolas"/>
                <a:cs typeface="Consolas"/>
                <a:sym typeface="Consolas"/>
              </a:rPr>
              <a:t>   </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a:t>
            </a:r>
            <a:endParaRPr sz="1000" b="1">
              <a:solidFill>
                <a:srgbClr val="000080"/>
              </a:solidFill>
              <a:latin typeface="Consolas"/>
              <a:ea typeface="Consolas"/>
              <a:cs typeface="Consolas"/>
              <a:sym typeface="Consolas"/>
            </a:endParaRPr>
          </a:p>
        </p:txBody>
      </p:sp>
      <p:sp>
        <p:nvSpPr>
          <p:cNvPr id="272" name="Google Shape;272;p38"/>
          <p:cNvSpPr txBox="1"/>
          <p:nvPr/>
        </p:nvSpPr>
        <p:spPr>
          <a:xfrm>
            <a:off x="4936813" y="1983700"/>
            <a:ext cx="710400" cy="334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2000"/>
              </a:spcAft>
              <a:buNone/>
            </a:pPr>
            <a:r>
              <a:rPr lang="en" sz="1800">
                <a:solidFill>
                  <a:srgbClr val="222222"/>
                </a:solidFill>
                <a:highlight>
                  <a:srgbClr val="FFFFFF"/>
                </a:highlight>
              </a:rPr>
              <a:t>=&gt;</a:t>
            </a:r>
            <a:endParaRPr sz="1800"/>
          </a:p>
        </p:txBody>
      </p:sp>
      <p:sp>
        <p:nvSpPr>
          <p:cNvPr id="273" name="Google Shape;273;p38"/>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Lazy loading - lazy initialization</a:t>
            </a:r>
            <a:endParaRPr sz="2400"/>
          </a:p>
          <a:p>
            <a:pPr marL="0" lvl="0" indent="0" algn="l" rtl="0">
              <a:spcBef>
                <a:spcPts val="0"/>
              </a:spcBef>
              <a:spcAft>
                <a:spcPts val="0"/>
              </a:spcAft>
              <a:buNone/>
            </a:pPr>
            <a:endParaRPr sz="24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pic>
        <p:nvPicPr>
          <p:cNvPr id="278" name="Google Shape;278;p39"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279" name="Google Shape;279;p39"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280" name="Google Shape;280;p39"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281" name="Google Shape;281;p39"/>
          <p:cNvSpPr txBox="1"/>
          <p:nvPr/>
        </p:nvSpPr>
        <p:spPr>
          <a:xfrm>
            <a:off x="211400" y="791275"/>
            <a:ext cx="8741100" cy="4413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1200"/>
              </a:spcAft>
              <a:buNone/>
            </a:pPr>
            <a:r>
              <a:rPr lang="en">
                <a:solidFill>
                  <a:srgbClr val="222222"/>
                </a:solidFill>
                <a:highlight>
                  <a:srgbClr val="FFFFFF"/>
                </a:highlight>
                <a:latin typeface="Proxima Nova"/>
                <a:ea typeface="Proxima Nova"/>
                <a:cs typeface="Proxima Nova"/>
                <a:sym typeface="Proxima Nova"/>
              </a:rPr>
              <a:t>Value Holder je velice podobný Virtuální proxy, používá se však většinou v případě, kdy jsou potřeba generika. Sám ValueHolder se stará o lazy loading. K získání hodnoty obaleného objektu je volána metoda </a:t>
            </a:r>
            <a:r>
              <a:rPr lang="en" i="1">
                <a:solidFill>
                  <a:srgbClr val="222222"/>
                </a:solidFill>
                <a:highlight>
                  <a:srgbClr val="FFFFFF"/>
                </a:highlight>
                <a:latin typeface="Proxima Nova"/>
                <a:ea typeface="Proxima Nova"/>
                <a:cs typeface="Proxima Nova"/>
                <a:sym typeface="Proxima Nova"/>
              </a:rPr>
              <a:t>GetValue()</a:t>
            </a:r>
            <a:r>
              <a:rPr lang="en">
                <a:solidFill>
                  <a:srgbClr val="222222"/>
                </a:solidFill>
                <a:highlight>
                  <a:srgbClr val="FFFFFF"/>
                </a:highlight>
                <a:latin typeface="Proxima Nova"/>
                <a:ea typeface="Proxima Nova"/>
                <a:cs typeface="Proxima Nova"/>
                <a:sym typeface="Proxima Nova"/>
              </a:rPr>
              <a:t>, která přistupuje k databázi pouze poprvé, kdy je tato metoda volána, dále už jen vrací inicializovaný objekt.</a:t>
            </a:r>
            <a:endParaRPr>
              <a:latin typeface="Proxima Nova"/>
              <a:ea typeface="Proxima Nova"/>
              <a:cs typeface="Proxima Nova"/>
              <a:sym typeface="Proxima Nova"/>
            </a:endParaRPr>
          </a:p>
        </p:txBody>
      </p:sp>
      <p:sp>
        <p:nvSpPr>
          <p:cNvPr id="282" name="Google Shape;282;p39"/>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Lazy loading - value holder</a:t>
            </a:r>
            <a:endParaRPr sz="2400"/>
          </a:p>
        </p:txBody>
      </p:sp>
      <p:sp>
        <p:nvSpPr>
          <p:cNvPr id="283" name="Google Shape;283;p39"/>
          <p:cNvSpPr txBox="1"/>
          <p:nvPr/>
        </p:nvSpPr>
        <p:spPr>
          <a:xfrm>
            <a:off x="211400" y="1584925"/>
            <a:ext cx="4723500" cy="34488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b="1">
                <a:solidFill>
                  <a:srgbClr val="000080"/>
                </a:solidFill>
                <a:latin typeface="Consolas"/>
                <a:ea typeface="Consolas"/>
                <a:cs typeface="Consolas"/>
                <a:sym typeface="Consolas"/>
              </a:rPr>
              <a:t>public class </a:t>
            </a:r>
            <a:r>
              <a:rPr lang="en" sz="1200">
                <a:latin typeface="Consolas"/>
                <a:ea typeface="Consolas"/>
                <a:cs typeface="Consolas"/>
                <a:sym typeface="Consolas"/>
              </a:rPr>
              <a:t>StorageBox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private </a:t>
            </a:r>
            <a:r>
              <a:rPr lang="en" sz="1200">
                <a:latin typeface="Consolas"/>
                <a:ea typeface="Consolas"/>
                <a:cs typeface="Consolas"/>
                <a:sym typeface="Consolas"/>
              </a:rPr>
              <a:t>ValueHolder&lt;String&gt; </a:t>
            </a:r>
            <a:r>
              <a:rPr lang="en" sz="1200" b="1">
                <a:solidFill>
                  <a:srgbClr val="660E7A"/>
                </a:solidFill>
                <a:latin typeface="Consolas"/>
                <a:ea typeface="Consolas"/>
                <a:cs typeface="Consolas"/>
                <a:sym typeface="Consolas"/>
              </a:rPr>
              <a:t>storedProducts</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private </a:t>
            </a:r>
            <a:r>
              <a:rPr lang="en" sz="1200">
                <a:latin typeface="Consolas"/>
                <a:ea typeface="Consolas"/>
                <a:cs typeface="Consolas"/>
                <a:sym typeface="Consolas"/>
              </a:rPr>
              <a:t>ValueHolder&lt;Integer&gt; </a:t>
            </a:r>
            <a:r>
              <a:rPr lang="en" sz="1200" b="1">
                <a:solidFill>
                  <a:srgbClr val="660E7A"/>
                </a:solidFill>
                <a:latin typeface="Consolas"/>
                <a:ea typeface="Consolas"/>
                <a:cs typeface="Consolas"/>
                <a:sym typeface="Consolas"/>
              </a:rPr>
              <a:t>productsCount</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StorageBox(ValueHolder&lt;String&gt; storedProducts, ValueHolder&lt;Integer&gt; productsCount)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this</a:t>
            </a:r>
            <a:r>
              <a:rPr lang="en" sz="1200">
                <a:latin typeface="Consolas"/>
                <a:ea typeface="Consolas"/>
                <a:cs typeface="Consolas"/>
                <a:sym typeface="Consolas"/>
              </a:rPr>
              <a:t>.</a:t>
            </a:r>
            <a:r>
              <a:rPr lang="en" sz="1200" b="1">
                <a:solidFill>
                  <a:srgbClr val="660E7A"/>
                </a:solidFill>
                <a:latin typeface="Consolas"/>
                <a:ea typeface="Consolas"/>
                <a:cs typeface="Consolas"/>
                <a:sym typeface="Consolas"/>
              </a:rPr>
              <a:t>storedProducts </a:t>
            </a:r>
            <a:r>
              <a:rPr lang="en" sz="1200">
                <a:latin typeface="Consolas"/>
                <a:ea typeface="Consolas"/>
                <a:cs typeface="Consolas"/>
                <a:sym typeface="Consolas"/>
              </a:rPr>
              <a:t>= storedProducts;</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this</a:t>
            </a:r>
            <a:r>
              <a:rPr lang="en" sz="1200">
                <a:latin typeface="Consolas"/>
                <a:ea typeface="Consolas"/>
                <a:cs typeface="Consolas"/>
                <a:sym typeface="Consolas"/>
              </a:rPr>
              <a:t>.</a:t>
            </a:r>
            <a:r>
              <a:rPr lang="en" sz="1200" b="1">
                <a:solidFill>
                  <a:srgbClr val="660E7A"/>
                </a:solidFill>
                <a:latin typeface="Consolas"/>
                <a:ea typeface="Consolas"/>
                <a:cs typeface="Consolas"/>
                <a:sym typeface="Consolas"/>
              </a:rPr>
              <a:t>productsCount </a:t>
            </a:r>
            <a:r>
              <a:rPr lang="en" sz="1200">
                <a:latin typeface="Consolas"/>
                <a:ea typeface="Consolas"/>
                <a:cs typeface="Consolas"/>
                <a:sym typeface="Consolas"/>
              </a:rPr>
              <a:t>= productsCount;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ValueHolder&lt;Integer&gt; getProductsCount()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return </a:t>
            </a:r>
            <a:r>
              <a:rPr lang="en" sz="1200" b="1">
                <a:solidFill>
                  <a:srgbClr val="660E7A"/>
                </a:solidFill>
                <a:latin typeface="Consolas"/>
                <a:ea typeface="Consolas"/>
                <a:cs typeface="Consolas"/>
                <a:sym typeface="Consolas"/>
              </a:rPr>
              <a:t>productsCount</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ValueHolder&lt;String&gt; getStoredProducts()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return </a:t>
            </a:r>
            <a:r>
              <a:rPr lang="en" sz="1200" b="1">
                <a:solidFill>
                  <a:srgbClr val="660E7A"/>
                </a:solidFill>
                <a:latin typeface="Consolas"/>
                <a:ea typeface="Consolas"/>
                <a:cs typeface="Consolas"/>
                <a:sym typeface="Consolas"/>
              </a:rPr>
              <a:t>storedProducts</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a:t>
            </a:r>
            <a:endParaRPr sz="1200" b="1">
              <a:solidFill>
                <a:srgbClr val="000080"/>
              </a:solidFill>
              <a:latin typeface="Consolas"/>
              <a:ea typeface="Consolas"/>
              <a:cs typeface="Consolas"/>
              <a:sym typeface="Consolas"/>
            </a:endParaRPr>
          </a:p>
        </p:txBody>
      </p:sp>
      <p:sp>
        <p:nvSpPr>
          <p:cNvPr id="284" name="Google Shape;284;p39"/>
          <p:cNvSpPr txBox="1"/>
          <p:nvPr/>
        </p:nvSpPr>
        <p:spPr>
          <a:xfrm>
            <a:off x="4984900" y="1670125"/>
            <a:ext cx="4087200" cy="32784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b="1">
                <a:solidFill>
                  <a:srgbClr val="000080"/>
                </a:solidFill>
                <a:latin typeface="Consolas"/>
                <a:ea typeface="Consolas"/>
                <a:cs typeface="Consolas"/>
                <a:sym typeface="Consolas"/>
              </a:rPr>
              <a:t>public class </a:t>
            </a:r>
            <a:r>
              <a:rPr lang="en" sz="1200">
                <a:latin typeface="Consolas"/>
                <a:ea typeface="Consolas"/>
                <a:cs typeface="Consolas"/>
                <a:sym typeface="Consolas"/>
              </a:rPr>
              <a:t>ValueHolder&lt;</a:t>
            </a:r>
            <a:r>
              <a:rPr lang="en" sz="1200">
                <a:solidFill>
                  <a:srgbClr val="20999D"/>
                </a:solidFill>
                <a:latin typeface="Consolas"/>
                <a:ea typeface="Consolas"/>
                <a:cs typeface="Consolas"/>
                <a:sym typeface="Consolas"/>
              </a:rPr>
              <a:t>T</a:t>
            </a:r>
            <a:r>
              <a:rPr lang="en" sz="1200">
                <a:latin typeface="Consolas"/>
                <a:ea typeface="Consolas"/>
                <a:cs typeface="Consolas"/>
                <a:sym typeface="Consolas"/>
              </a:rPr>
              <a:t>&gt;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private </a:t>
            </a:r>
            <a:r>
              <a:rPr lang="en" sz="1200">
                <a:solidFill>
                  <a:srgbClr val="20999D"/>
                </a:solidFill>
                <a:latin typeface="Consolas"/>
                <a:ea typeface="Consolas"/>
                <a:cs typeface="Consolas"/>
                <a:sym typeface="Consolas"/>
              </a:rPr>
              <a:t>T </a:t>
            </a:r>
            <a:r>
              <a:rPr lang="en" sz="1200" b="1">
                <a:solidFill>
                  <a:srgbClr val="660E7A"/>
                </a:solidFill>
                <a:latin typeface="Consolas"/>
                <a:ea typeface="Consolas"/>
                <a:cs typeface="Consolas"/>
                <a:sym typeface="Consolas"/>
              </a:rPr>
              <a:t>value</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private </a:t>
            </a:r>
            <a:r>
              <a:rPr lang="en" sz="1200">
                <a:latin typeface="Consolas"/>
                <a:ea typeface="Consolas"/>
                <a:cs typeface="Consolas"/>
                <a:sym typeface="Consolas"/>
              </a:rPr>
              <a:t>Function&lt;Object, </a:t>
            </a:r>
            <a:r>
              <a:rPr lang="en" sz="1200">
                <a:solidFill>
                  <a:srgbClr val="20999D"/>
                </a:solidFill>
                <a:latin typeface="Consolas"/>
                <a:ea typeface="Consolas"/>
                <a:cs typeface="Consolas"/>
                <a:sym typeface="Consolas"/>
              </a:rPr>
              <a:t>T</a:t>
            </a:r>
            <a:r>
              <a:rPr lang="en" sz="1200">
                <a:latin typeface="Consolas"/>
                <a:ea typeface="Consolas"/>
                <a:cs typeface="Consolas"/>
                <a:sym typeface="Consolas"/>
              </a:rPr>
              <a:t>&gt; </a:t>
            </a:r>
            <a:r>
              <a:rPr lang="en" sz="1200" b="1">
                <a:solidFill>
                  <a:srgbClr val="660E7A"/>
                </a:solidFill>
                <a:latin typeface="Consolas"/>
                <a:ea typeface="Consolas"/>
                <a:cs typeface="Consolas"/>
                <a:sym typeface="Consolas"/>
              </a:rPr>
              <a:t>valueLoader</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ValueHolder(Function&lt;Object, </a:t>
            </a:r>
            <a:r>
              <a:rPr lang="en" sz="1200">
                <a:solidFill>
                  <a:srgbClr val="20999D"/>
                </a:solidFill>
                <a:latin typeface="Consolas"/>
                <a:ea typeface="Consolas"/>
                <a:cs typeface="Consolas"/>
                <a:sym typeface="Consolas"/>
              </a:rPr>
              <a:t>T</a:t>
            </a:r>
            <a:r>
              <a:rPr lang="en" sz="1200">
                <a:latin typeface="Consolas"/>
                <a:ea typeface="Consolas"/>
                <a:cs typeface="Consolas"/>
                <a:sym typeface="Consolas"/>
              </a:rPr>
              <a:t>&gt; valueLoader){</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this</a:t>
            </a:r>
            <a:r>
              <a:rPr lang="en" sz="1200">
                <a:latin typeface="Consolas"/>
                <a:ea typeface="Consolas"/>
                <a:cs typeface="Consolas"/>
                <a:sym typeface="Consolas"/>
              </a:rPr>
              <a:t>.</a:t>
            </a:r>
            <a:r>
              <a:rPr lang="en" sz="1200" b="1">
                <a:solidFill>
                  <a:srgbClr val="660E7A"/>
                </a:solidFill>
                <a:latin typeface="Consolas"/>
                <a:ea typeface="Consolas"/>
                <a:cs typeface="Consolas"/>
                <a:sym typeface="Consolas"/>
              </a:rPr>
              <a:t>valueLoader </a:t>
            </a:r>
            <a:r>
              <a:rPr lang="en" sz="1200">
                <a:latin typeface="Consolas"/>
                <a:ea typeface="Consolas"/>
                <a:cs typeface="Consolas"/>
                <a:sym typeface="Consolas"/>
              </a:rPr>
              <a:t>= valueLoader;</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solidFill>
                  <a:srgbClr val="20999D"/>
                </a:solidFill>
                <a:latin typeface="Consolas"/>
                <a:ea typeface="Consolas"/>
                <a:cs typeface="Consolas"/>
                <a:sym typeface="Consolas"/>
              </a:rPr>
              <a:t>T </a:t>
            </a:r>
            <a:r>
              <a:rPr lang="en" sz="1200">
                <a:latin typeface="Consolas"/>
                <a:ea typeface="Consolas"/>
                <a:cs typeface="Consolas"/>
                <a:sym typeface="Consolas"/>
              </a:rPr>
              <a:t>GetValue(Object parameter)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if </a:t>
            </a:r>
            <a:r>
              <a:rPr lang="en" sz="1200">
                <a:latin typeface="Consolas"/>
                <a:ea typeface="Consolas"/>
                <a:cs typeface="Consolas"/>
                <a:sym typeface="Consolas"/>
              </a:rPr>
              <a:t>(</a:t>
            </a:r>
            <a:r>
              <a:rPr lang="en" sz="1200" b="1">
                <a:solidFill>
                  <a:srgbClr val="660E7A"/>
                </a:solidFill>
                <a:latin typeface="Consolas"/>
                <a:ea typeface="Consolas"/>
                <a:cs typeface="Consolas"/>
                <a:sym typeface="Consolas"/>
              </a:rPr>
              <a:t>value </a:t>
            </a: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null</a:t>
            </a:r>
            <a:r>
              <a:rPr lang="en" sz="1200">
                <a:latin typeface="Consolas"/>
                <a:ea typeface="Consolas"/>
                <a:cs typeface="Consolas"/>
                <a:sym typeface="Consolas"/>
              </a:rPr>
              <a:t>)</a:t>
            </a:r>
            <a:endParaRPr sz="1200">
              <a:latin typeface="Consolas"/>
              <a:ea typeface="Consolas"/>
              <a:cs typeface="Consolas"/>
              <a:sym typeface="Consolas"/>
            </a:endParaRPr>
          </a:p>
          <a:p>
            <a:pPr marL="457200" lvl="0" indent="457200" algn="l" rtl="0">
              <a:lnSpc>
                <a:spcPct val="100000"/>
              </a:lnSpc>
              <a:spcBef>
                <a:spcPts val="0"/>
              </a:spcBef>
              <a:spcAft>
                <a:spcPts val="0"/>
              </a:spcAft>
              <a:buNone/>
            </a:pPr>
            <a:r>
              <a:rPr lang="en" sz="1200" i="1">
                <a:solidFill>
                  <a:srgbClr val="808080"/>
                </a:solidFill>
                <a:latin typeface="Consolas"/>
                <a:ea typeface="Consolas"/>
                <a:cs typeface="Consolas"/>
                <a:sym typeface="Consolas"/>
              </a:rPr>
              <a:t>// physical data fetch is done here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660E7A"/>
                </a:solidFill>
                <a:latin typeface="Consolas"/>
                <a:ea typeface="Consolas"/>
                <a:cs typeface="Consolas"/>
                <a:sym typeface="Consolas"/>
              </a:rPr>
              <a:t>value </a:t>
            </a:r>
            <a:r>
              <a:rPr lang="en" sz="1200">
                <a:latin typeface="Consolas"/>
                <a:ea typeface="Consolas"/>
                <a:cs typeface="Consolas"/>
                <a:sym typeface="Consolas"/>
              </a:rPr>
              <a:t>= </a:t>
            </a:r>
            <a:r>
              <a:rPr lang="en" sz="1200" b="1">
                <a:solidFill>
                  <a:srgbClr val="660E7A"/>
                </a:solidFill>
                <a:latin typeface="Consolas"/>
                <a:ea typeface="Consolas"/>
                <a:cs typeface="Consolas"/>
                <a:sym typeface="Consolas"/>
              </a:rPr>
              <a:t>valueLoader</a:t>
            </a:r>
            <a:r>
              <a:rPr lang="en" sz="1200">
                <a:latin typeface="Consolas"/>
                <a:ea typeface="Consolas"/>
                <a:cs typeface="Consolas"/>
                <a:sym typeface="Consolas"/>
              </a:rPr>
              <a:t>.apply(parameter);</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return </a:t>
            </a:r>
            <a:r>
              <a:rPr lang="en" sz="1200" b="1">
                <a:solidFill>
                  <a:srgbClr val="660E7A"/>
                </a:solidFill>
                <a:latin typeface="Consolas"/>
                <a:ea typeface="Consolas"/>
                <a:cs typeface="Consolas"/>
                <a:sym typeface="Consolas"/>
              </a:rPr>
              <a:t>value</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a:t>
            </a:r>
            <a:endParaRPr sz="1200" b="1" i="1">
              <a:solidFill>
                <a:srgbClr val="000080"/>
              </a:solidFill>
              <a:latin typeface="Consolas"/>
              <a:ea typeface="Consolas"/>
              <a:cs typeface="Consolas"/>
              <a:sym typeface="Consola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pic>
        <p:nvPicPr>
          <p:cNvPr id="289" name="Google Shape;289;p40"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290" name="Google Shape;290;p40"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291" name="Google Shape;291;p40"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292" name="Google Shape;292;p40"/>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Lazy loading - value holder</a:t>
            </a:r>
            <a:endParaRPr sz="2400"/>
          </a:p>
        </p:txBody>
      </p:sp>
      <p:sp>
        <p:nvSpPr>
          <p:cNvPr id="293" name="Google Shape;293;p40"/>
          <p:cNvSpPr txBox="1"/>
          <p:nvPr/>
        </p:nvSpPr>
        <p:spPr>
          <a:xfrm>
            <a:off x="304800" y="1406550"/>
            <a:ext cx="5978700" cy="24951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000" b="1">
                <a:solidFill>
                  <a:srgbClr val="000080"/>
                </a:solidFill>
                <a:latin typeface="Consolas"/>
                <a:ea typeface="Consolas"/>
                <a:cs typeface="Consolas"/>
                <a:sym typeface="Consolas"/>
              </a:rPr>
              <a:t>public class </a:t>
            </a:r>
            <a:r>
              <a:rPr lang="en" sz="1000">
                <a:latin typeface="Consolas"/>
                <a:ea typeface="Consolas"/>
                <a:cs typeface="Consolas"/>
                <a:sym typeface="Consolas"/>
              </a:rPr>
              <a:t>Client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static void </a:t>
            </a:r>
            <a:r>
              <a:rPr lang="en" sz="1000">
                <a:latin typeface="Consolas"/>
                <a:ea typeface="Consolas"/>
                <a:cs typeface="Consolas"/>
                <a:sym typeface="Consolas"/>
              </a:rPr>
              <a:t>main(String[] args){</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Function&lt;Integer,String&gt; loader = a -&gt; </a:t>
            </a:r>
            <a:r>
              <a:rPr lang="en" sz="1000" b="1">
                <a:solidFill>
                  <a:srgbClr val="008000"/>
                </a:solidFill>
                <a:latin typeface="Consolas"/>
                <a:ea typeface="Consolas"/>
                <a:cs typeface="Consolas"/>
                <a:sym typeface="Consolas"/>
              </a:rPr>
              <a:t>"Products data to depth " </a:t>
            </a:r>
            <a:r>
              <a:rPr lang="en" sz="1000">
                <a:latin typeface="Consolas"/>
                <a:ea typeface="Consolas"/>
                <a:cs typeface="Consolas"/>
                <a:sym typeface="Consolas"/>
              </a:rPr>
              <a:t>+ a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ValueHolder productsDataVH = </a:t>
            </a:r>
            <a:r>
              <a:rPr lang="en" sz="1000" b="1">
                <a:solidFill>
                  <a:srgbClr val="000080"/>
                </a:solidFill>
                <a:latin typeface="Consolas"/>
                <a:ea typeface="Consolas"/>
                <a:cs typeface="Consolas"/>
                <a:sym typeface="Consolas"/>
              </a:rPr>
              <a:t>new </a:t>
            </a:r>
            <a:r>
              <a:rPr lang="en" sz="1000">
                <a:latin typeface="Consolas"/>
                <a:ea typeface="Consolas"/>
                <a:cs typeface="Consolas"/>
                <a:sym typeface="Consolas"/>
              </a:rPr>
              <a:t>ValueHolder(loader);</a:t>
            </a:r>
            <a:endParaRPr sz="1000">
              <a:latin typeface="Consolas"/>
              <a:ea typeface="Consolas"/>
              <a:cs typeface="Consolas"/>
              <a:sym typeface="Consolas"/>
            </a:endParaRPr>
          </a:p>
          <a:p>
            <a:pPr marL="0" lvl="0" indent="0" algn="l" rtl="0">
              <a:lnSpc>
                <a:spcPct val="115000"/>
              </a:lnSpc>
              <a:spcBef>
                <a:spcPts val="0"/>
              </a:spcBef>
              <a:spcAft>
                <a:spcPts val="0"/>
              </a:spcAft>
              <a:buNone/>
            </a:pP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Function&lt;Integer, Integer&gt; counter = (a) -&gt; </a:t>
            </a:r>
            <a:r>
              <a:rPr lang="en" sz="1000">
                <a:solidFill>
                  <a:srgbClr val="0000FF"/>
                </a:solidFill>
                <a:latin typeface="Consolas"/>
                <a:ea typeface="Consolas"/>
                <a:cs typeface="Consolas"/>
                <a:sym typeface="Consolas"/>
              </a:rPr>
              <a:t>10 </a:t>
            </a:r>
            <a:r>
              <a:rPr lang="en" sz="1000">
                <a:latin typeface="Consolas"/>
                <a:ea typeface="Consolas"/>
                <a:cs typeface="Consolas"/>
                <a:sym typeface="Consolas"/>
              </a:rPr>
              <a:t>+ a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ValueHolder productsCountVH = </a:t>
            </a:r>
            <a:r>
              <a:rPr lang="en" sz="1000" b="1">
                <a:solidFill>
                  <a:srgbClr val="000080"/>
                </a:solidFill>
                <a:latin typeface="Consolas"/>
                <a:ea typeface="Consolas"/>
                <a:cs typeface="Consolas"/>
                <a:sym typeface="Consolas"/>
              </a:rPr>
              <a:t>new </a:t>
            </a:r>
            <a:r>
              <a:rPr lang="en" sz="1000">
                <a:latin typeface="Consolas"/>
                <a:ea typeface="Consolas"/>
                <a:cs typeface="Consolas"/>
                <a:sym typeface="Consolas"/>
              </a:rPr>
              <a:t>ValueHolder(counter);</a:t>
            </a:r>
            <a:endParaRPr sz="1000">
              <a:latin typeface="Consolas"/>
              <a:ea typeface="Consolas"/>
              <a:cs typeface="Consolas"/>
              <a:sym typeface="Consolas"/>
            </a:endParaRPr>
          </a:p>
          <a:p>
            <a:pPr marL="0" lvl="0" indent="0" algn="l" rtl="0">
              <a:lnSpc>
                <a:spcPct val="115000"/>
              </a:lnSpc>
              <a:spcBef>
                <a:spcPts val="0"/>
              </a:spcBef>
              <a:spcAft>
                <a:spcPts val="0"/>
              </a:spcAft>
              <a:buNone/>
            </a:pP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StorageBox sb = </a:t>
            </a:r>
            <a:r>
              <a:rPr lang="en" sz="1000" b="1">
                <a:solidFill>
                  <a:srgbClr val="000080"/>
                </a:solidFill>
                <a:latin typeface="Consolas"/>
                <a:ea typeface="Consolas"/>
                <a:cs typeface="Consolas"/>
                <a:sym typeface="Consolas"/>
              </a:rPr>
              <a:t>new </a:t>
            </a:r>
            <a:r>
              <a:rPr lang="en" sz="1000">
                <a:latin typeface="Consolas"/>
                <a:ea typeface="Consolas"/>
                <a:cs typeface="Consolas"/>
                <a:sym typeface="Consolas"/>
              </a:rPr>
              <a:t>StorageBox(productsDataVH, productsCountVH);</a:t>
            </a:r>
            <a:endParaRPr sz="1000">
              <a:latin typeface="Consolas"/>
              <a:ea typeface="Consolas"/>
              <a:cs typeface="Consolas"/>
              <a:sym typeface="Consolas"/>
            </a:endParaRPr>
          </a:p>
          <a:p>
            <a:pPr marL="0" lvl="0" indent="0" algn="l" rtl="0">
              <a:lnSpc>
                <a:spcPct val="115000"/>
              </a:lnSpc>
              <a:spcBef>
                <a:spcPts val="0"/>
              </a:spcBef>
              <a:spcAft>
                <a:spcPts val="0"/>
              </a:spcAft>
              <a:buNone/>
            </a:pP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System.</a:t>
            </a:r>
            <a:r>
              <a:rPr lang="en" sz="1000" b="1" i="1">
                <a:solidFill>
                  <a:srgbClr val="660E7A"/>
                </a:solidFill>
                <a:latin typeface="Consolas"/>
                <a:ea typeface="Consolas"/>
                <a:cs typeface="Consolas"/>
                <a:sym typeface="Consolas"/>
              </a:rPr>
              <a:t>out</a:t>
            </a:r>
            <a:r>
              <a:rPr lang="en" sz="1000">
                <a:latin typeface="Consolas"/>
                <a:ea typeface="Consolas"/>
                <a:cs typeface="Consolas"/>
                <a:sym typeface="Consolas"/>
              </a:rPr>
              <a:t>.println(</a:t>
            </a:r>
            <a:r>
              <a:rPr lang="en" sz="1000" b="1">
                <a:solidFill>
                  <a:srgbClr val="008000"/>
                </a:solidFill>
                <a:latin typeface="Consolas"/>
                <a:ea typeface="Consolas"/>
                <a:cs typeface="Consolas"/>
                <a:sym typeface="Consolas"/>
              </a:rPr>
              <a:t>"Products data: " </a:t>
            </a:r>
            <a:r>
              <a:rPr lang="en" sz="1000">
                <a:latin typeface="Consolas"/>
                <a:ea typeface="Consolas"/>
                <a:cs typeface="Consolas"/>
                <a:sym typeface="Consolas"/>
              </a:rPr>
              <a:t>+ sb.getStoredProducts().GetValue(</a:t>
            </a:r>
            <a:r>
              <a:rPr lang="en" sz="1000">
                <a:solidFill>
                  <a:srgbClr val="0000FF"/>
                </a:solidFill>
                <a:latin typeface="Consolas"/>
                <a:ea typeface="Consolas"/>
                <a:cs typeface="Consolas"/>
                <a:sym typeface="Consolas"/>
              </a:rPr>
              <a:t>3</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System.</a:t>
            </a:r>
            <a:r>
              <a:rPr lang="en" sz="1000" b="1" i="1">
                <a:solidFill>
                  <a:srgbClr val="660E7A"/>
                </a:solidFill>
                <a:latin typeface="Consolas"/>
                <a:ea typeface="Consolas"/>
                <a:cs typeface="Consolas"/>
                <a:sym typeface="Consolas"/>
              </a:rPr>
              <a:t>out</a:t>
            </a:r>
            <a:r>
              <a:rPr lang="en" sz="1000">
                <a:latin typeface="Consolas"/>
                <a:ea typeface="Consolas"/>
                <a:cs typeface="Consolas"/>
                <a:sym typeface="Consolas"/>
              </a:rPr>
              <a:t>.println(</a:t>
            </a:r>
            <a:r>
              <a:rPr lang="en" sz="1000" b="1">
                <a:solidFill>
                  <a:srgbClr val="008000"/>
                </a:solidFill>
                <a:latin typeface="Consolas"/>
                <a:ea typeface="Consolas"/>
                <a:cs typeface="Consolas"/>
                <a:sym typeface="Consolas"/>
              </a:rPr>
              <a:t>"Products count: " </a:t>
            </a:r>
            <a:r>
              <a:rPr lang="en" sz="1000">
                <a:latin typeface="Consolas"/>
                <a:ea typeface="Consolas"/>
                <a:cs typeface="Consolas"/>
                <a:sym typeface="Consolas"/>
              </a:rPr>
              <a:t>+ sb.getProductsCount().GetValue(</a:t>
            </a:r>
            <a:r>
              <a:rPr lang="en" sz="1000">
                <a:solidFill>
                  <a:srgbClr val="0000FF"/>
                </a:solidFill>
                <a:latin typeface="Consolas"/>
                <a:ea typeface="Consolas"/>
                <a:cs typeface="Consolas"/>
                <a:sym typeface="Consolas"/>
              </a:rPr>
              <a:t>10</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a:t>
            </a:r>
            <a:endParaRPr sz="1000" b="1">
              <a:solidFill>
                <a:srgbClr val="000080"/>
              </a:solidFill>
              <a:latin typeface="Consolas"/>
              <a:ea typeface="Consolas"/>
              <a:cs typeface="Consolas"/>
              <a:sym typeface="Consolas"/>
            </a:endParaRPr>
          </a:p>
        </p:txBody>
      </p:sp>
      <p:sp>
        <p:nvSpPr>
          <p:cNvPr id="294" name="Google Shape;294;p40"/>
          <p:cNvSpPr txBox="1"/>
          <p:nvPr/>
        </p:nvSpPr>
        <p:spPr>
          <a:xfrm>
            <a:off x="6683900" y="2669100"/>
            <a:ext cx="2268600" cy="9399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000" b="1" i="1">
                <a:solidFill>
                  <a:srgbClr val="000080"/>
                </a:solidFill>
                <a:latin typeface="Consolas"/>
                <a:ea typeface="Consolas"/>
                <a:cs typeface="Consolas"/>
                <a:sym typeface="Consolas"/>
              </a:rPr>
              <a:t>Products data:Products data to depth 3</a:t>
            </a:r>
            <a:endParaRPr sz="1000" b="1" i="1">
              <a:solidFill>
                <a:srgbClr val="000080"/>
              </a:solidFill>
              <a:latin typeface="Consolas"/>
              <a:ea typeface="Consolas"/>
              <a:cs typeface="Consolas"/>
              <a:sym typeface="Consolas"/>
            </a:endParaRPr>
          </a:p>
          <a:p>
            <a:pPr marL="0" lvl="0" indent="0" algn="l" rtl="0">
              <a:lnSpc>
                <a:spcPct val="115000"/>
              </a:lnSpc>
              <a:spcBef>
                <a:spcPts val="0"/>
              </a:spcBef>
              <a:spcAft>
                <a:spcPts val="0"/>
              </a:spcAft>
              <a:buNone/>
            </a:pPr>
            <a:r>
              <a:rPr lang="en" sz="1000" b="1" i="1">
                <a:solidFill>
                  <a:srgbClr val="000080"/>
                </a:solidFill>
                <a:latin typeface="Consolas"/>
                <a:ea typeface="Consolas"/>
                <a:cs typeface="Consolas"/>
                <a:sym typeface="Consolas"/>
              </a:rPr>
              <a:t>Products count:20</a:t>
            </a:r>
            <a:endParaRPr sz="1000" b="1" i="1">
              <a:solidFill>
                <a:srgbClr val="000080"/>
              </a:solidFill>
              <a:latin typeface="Consolas"/>
              <a:ea typeface="Consolas"/>
              <a:cs typeface="Consolas"/>
              <a:sym typeface="Consolas"/>
            </a:endParaRPr>
          </a:p>
        </p:txBody>
      </p:sp>
      <p:sp>
        <p:nvSpPr>
          <p:cNvPr id="295" name="Google Shape;295;p40"/>
          <p:cNvSpPr txBox="1"/>
          <p:nvPr/>
        </p:nvSpPr>
        <p:spPr>
          <a:xfrm>
            <a:off x="6283488" y="2852950"/>
            <a:ext cx="710400" cy="334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2000"/>
              </a:spcAft>
              <a:buNone/>
            </a:pPr>
            <a:r>
              <a:rPr lang="en" sz="1800">
                <a:solidFill>
                  <a:srgbClr val="222222"/>
                </a:solidFill>
                <a:highlight>
                  <a:srgbClr val="FFFFFF"/>
                </a:highlight>
              </a:rPr>
              <a:t>=&gt;</a:t>
            </a:r>
            <a:endParaRPr sz="1800"/>
          </a:p>
        </p:txBody>
      </p:sp>
      <p:sp>
        <p:nvSpPr>
          <p:cNvPr id="296" name="Google Shape;296;p40"/>
          <p:cNvSpPr txBox="1"/>
          <p:nvPr/>
        </p:nvSpPr>
        <p:spPr>
          <a:xfrm>
            <a:off x="211400" y="791275"/>
            <a:ext cx="8741100" cy="4413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1200"/>
              </a:spcAft>
              <a:buNone/>
            </a:pPr>
            <a:r>
              <a:rPr lang="en" sz="1200">
                <a:solidFill>
                  <a:srgbClr val="222222"/>
                </a:solidFill>
                <a:highlight>
                  <a:srgbClr val="FFFFFF"/>
                </a:highlight>
                <a:latin typeface="Proxima Nova"/>
                <a:ea typeface="Proxima Nova"/>
                <a:cs typeface="Proxima Nova"/>
                <a:sym typeface="Proxima Nova"/>
              </a:rPr>
              <a:t>Vytvořili jsme objekt StorageBox a iniciovali jsme ho funkcemi, které na explicitní zavolání vrátí data.</a:t>
            </a:r>
            <a:endParaRPr sz="1200">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Google Shape;301;p41"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302" name="Google Shape;302;p41"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303" name="Google Shape;303;p41"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304" name="Google Shape;304;p41"/>
          <p:cNvSpPr txBox="1"/>
          <p:nvPr/>
        </p:nvSpPr>
        <p:spPr>
          <a:xfrm>
            <a:off x="201450" y="1090325"/>
            <a:ext cx="8741100" cy="24246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b="1" i="1">
                <a:solidFill>
                  <a:srgbClr val="222222"/>
                </a:solidFill>
                <a:highlight>
                  <a:srgbClr val="FFFFFF"/>
                </a:highlight>
                <a:latin typeface="Proxima Nova"/>
                <a:ea typeface="Proxima Nova"/>
                <a:cs typeface="Proxima Nova"/>
                <a:sym typeface="Proxima Nova"/>
              </a:rPr>
              <a:t>Ghost</a:t>
            </a:r>
            <a:r>
              <a:rPr lang="en">
                <a:solidFill>
                  <a:srgbClr val="222222"/>
                </a:solidFill>
                <a:highlight>
                  <a:srgbClr val="FFFFFF"/>
                </a:highlight>
                <a:latin typeface="Proxima Nova"/>
                <a:ea typeface="Proxima Nova"/>
                <a:cs typeface="Proxima Nova"/>
                <a:sym typeface="Proxima Nova"/>
              </a:rPr>
              <a:t>, neboli duch, je implementace lazy loadingu, kdy reálný objekt existuje jen v částečném stavu. </a:t>
            </a:r>
            <a:endParaRPr>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1200"/>
              </a:spcBef>
              <a:spcAft>
                <a:spcPts val="0"/>
              </a:spcAft>
              <a:buNone/>
            </a:pPr>
            <a:r>
              <a:rPr lang="en">
                <a:solidFill>
                  <a:srgbClr val="222222"/>
                </a:solidFill>
                <a:highlight>
                  <a:srgbClr val="FFFFFF"/>
                </a:highlight>
                <a:latin typeface="Proxima Nova"/>
                <a:ea typeface="Proxima Nova"/>
                <a:cs typeface="Proxima Nova"/>
                <a:sym typeface="Proxima Nova"/>
              </a:rPr>
              <a:t>Příkladem je nahrávání grafu objektů z databáze, kdy místo instancí některých objektů z grafu pracujeme pouze s jejich identifikátory (id). Plné objekty jsou dohrávány pomocí těchto unikátních identifikátorů až ve chvíli, kdy je opravdu potřebujeme.</a:t>
            </a:r>
            <a:endParaRPr>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1200"/>
              </a:spcBef>
              <a:spcAft>
                <a:spcPts val="0"/>
              </a:spcAft>
              <a:buNone/>
            </a:pPr>
            <a:r>
              <a:rPr lang="en">
                <a:solidFill>
                  <a:srgbClr val="222222"/>
                </a:solidFill>
                <a:highlight>
                  <a:srgbClr val="FFFFFF"/>
                </a:highlight>
                <a:latin typeface="Proxima Nova"/>
                <a:ea typeface="Proxima Nova"/>
                <a:cs typeface="Proxima Nova"/>
                <a:sym typeface="Proxima Nova"/>
              </a:rPr>
              <a:t>Tento mechanismus hojně využívají </a:t>
            </a:r>
            <a:r>
              <a:rPr lang="en" i="1">
                <a:solidFill>
                  <a:srgbClr val="222222"/>
                </a:solidFill>
                <a:highlight>
                  <a:srgbClr val="FFFFFF"/>
                </a:highlight>
                <a:latin typeface="Proxima Nova"/>
                <a:ea typeface="Proxima Nova"/>
                <a:cs typeface="Proxima Nova"/>
                <a:sym typeface="Proxima Nova"/>
              </a:rPr>
              <a:t>ORM (Object Relationship Mapping)</a:t>
            </a:r>
            <a:r>
              <a:rPr lang="en">
                <a:solidFill>
                  <a:srgbClr val="222222"/>
                </a:solidFill>
                <a:highlight>
                  <a:srgbClr val="FFFFFF"/>
                </a:highlight>
                <a:latin typeface="Proxima Nova"/>
                <a:ea typeface="Proxima Nova"/>
                <a:cs typeface="Proxima Nova"/>
                <a:sym typeface="Proxima Nova"/>
              </a:rPr>
              <a:t> nástroje jako např. Hibernate, kdy při natažení grafu objektů z databáze obsahují některé entity místo vazeb přímo na delší entity pouze jejich ids a vy si je dotahujete přes tato ids až když je potřebujete. ORM tool sám poskytuje konfigurační možnost, kdy volíte do jaké úrovně se budou dotahovat kompletní objekty a od které pouze jejich unikátní identifikátory.</a:t>
            </a:r>
            <a:endParaRPr>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1200"/>
              </a:spcBef>
              <a:spcAft>
                <a:spcPts val="1200"/>
              </a:spcAft>
              <a:buNone/>
            </a:pPr>
            <a:endParaRPr sz="1200">
              <a:solidFill>
                <a:srgbClr val="222222"/>
              </a:solidFill>
              <a:highlight>
                <a:srgbClr val="FFFFFF"/>
              </a:highlight>
              <a:latin typeface="Proxima Nova"/>
              <a:ea typeface="Proxima Nova"/>
              <a:cs typeface="Proxima Nova"/>
              <a:sym typeface="Proxima Nova"/>
            </a:endParaRPr>
          </a:p>
        </p:txBody>
      </p:sp>
      <p:sp>
        <p:nvSpPr>
          <p:cNvPr id="305" name="Google Shape;305;p41"/>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Lazy loading - ghost</a:t>
            </a:r>
            <a:endParaRPr sz="24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pic>
        <p:nvPicPr>
          <p:cNvPr id="310" name="Google Shape;310;p42"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311" name="Google Shape;311;p42"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312" name="Google Shape;312;p42"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313" name="Google Shape;313;p42"/>
          <p:cNvSpPr txBox="1"/>
          <p:nvPr/>
        </p:nvSpPr>
        <p:spPr>
          <a:xfrm>
            <a:off x="452925" y="791513"/>
            <a:ext cx="8520600" cy="1913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600"/>
              </a:spcBef>
              <a:spcAft>
                <a:spcPts val="0"/>
              </a:spcAft>
              <a:buNone/>
            </a:pPr>
            <a:r>
              <a:rPr lang="en" i="1">
                <a:solidFill>
                  <a:srgbClr val="222222"/>
                </a:solidFill>
                <a:highlight>
                  <a:srgbClr val="FFFFFF"/>
                </a:highlight>
                <a:latin typeface="Proxima Nova"/>
                <a:ea typeface="Proxima Nova"/>
                <a:cs typeface="Proxima Nova"/>
                <a:sym typeface="Proxima Nova"/>
              </a:rPr>
              <a:t>Object pool</a:t>
            </a:r>
            <a:r>
              <a:rPr lang="en">
                <a:solidFill>
                  <a:srgbClr val="222222"/>
                </a:solidFill>
                <a:highlight>
                  <a:srgbClr val="FFFFFF"/>
                </a:highlight>
                <a:latin typeface="Proxima Nova"/>
                <a:ea typeface="Proxima Nova"/>
                <a:cs typeface="Proxima Nova"/>
                <a:sym typeface="Proxima Nova"/>
              </a:rPr>
              <a:t> je de facto zásobárna přepoužitelných resources, které jsou náročné na vytvoření a proto si je po vytvoření raději ponecháme pro další použití místo toho, abychom je likvidovali a vytvářeli znovu a znovu.</a:t>
            </a:r>
            <a:endParaRPr>
              <a:solidFill>
                <a:srgbClr val="222222"/>
              </a:solidFill>
              <a:highlight>
                <a:srgbClr val="FFFFFF"/>
              </a:highlight>
              <a:latin typeface="Proxima Nova"/>
              <a:ea typeface="Proxima Nova"/>
              <a:cs typeface="Proxima Nova"/>
              <a:sym typeface="Proxima Nova"/>
            </a:endParaRPr>
          </a:p>
          <a:p>
            <a:pPr marL="0" lvl="0" indent="0" algn="l" rtl="0">
              <a:lnSpc>
                <a:spcPct val="115000"/>
              </a:lnSpc>
              <a:spcBef>
                <a:spcPts val="600"/>
              </a:spcBef>
              <a:spcAft>
                <a:spcPts val="0"/>
              </a:spcAft>
              <a:buNone/>
            </a:pPr>
            <a:r>
              <a:rPr lang="en">
                <a:solidFill>
                  <a:srgbClr val="222222"/>
                </a:solidFill>
                <a:highlight>
                  <a:srgbClr val="FFFFFF"/>
                </a:highlight>
                <a:latin typeface="Proxima Nova"/>
                <a:ea typeface="Proxima Nova"/>
                <a:cs typeface="Proxima Nova"/>
                <a:sym typeface="Proxima Nova"/>
              </a:rPr>
              <a:t>Příklady jsou pooly databázových spojení,</a:t>
            </a:r>
            <a:r>
              <a:rPr lang="en" i="1">
                <a:solidFill>
                  <a:srgbClr val="222222"/>
                </a:solidFill>
                <a:highlight>
                  <a:srgbClr val="FFFFFF"/>
                </a:highlight>
                <a:latin typeface="Proxima Nova"/>
                <a:ea typeface="Proxima Nova"/>
                <a:cs typeface="Proxima Nova"/>
                <a:sym typeface="Proxima Nova"/>
              </a:rPr>
              <a:t> </a:t>
            </a:r>
            <a:r>
              <a:rPr lang="en">
                <a:solidFill>
                  <a:srgbClr val="222222"/>
                </a:solidFill>
                <a:highlight>
                  <a:srgbClr val="FFFFFF"/>
                </a:highlight>
                <a:latin typeface="Proxima Nova"/>
                <a:ea typeface="Proxima Nova"/>
                <a:cs typeface="Proxima Nova"/>
                <a:sym typeface="Proxima Nova"/>
              </a:rPr>
              <a:t>file handles, proxy na provolání externí služby, java objekty vašeho programu,  které jsou náročné na vytvoření a přitom se dají přepoužívat.</a:t>
            </a:r>
            <a:endParaRPr>
              <a:solidFill>
                <a:srgbClr val="222222"/>
              </a:solidFill>
              <a:highlight>
                <a:srgbClr val="FFFFFF"/>
              </a:highlight>
              <a:latin typeface="Proxima Nova"/>
              <a:ea typeface="Proxima Nova"/>
              <a:cs typeface="Proxima Nova"/>
              <a:sym typeface="Proxima Nova"/>
            </a:endParaRPr>
          </a:p>
          <a:p>
            <a:pPr marL="0" lvl="0" indent="0" algn="l" rtl="0">
              <a:lnSpc>
                <a:spcPct val="115000"/>
              </a:lnSpc>
              <a:spcBef>
                <a:spcPts val="600"/>
              </a:spcBef>
              <a:spcAft>
                <a:spcPts val="600"/>
              </a:spcAft>
              <a:buNone/>
            </a:pPr>
            <a:r>
              <a:rPr lang="en">
                <a:solidFill>
                  <a:srgbClr val="222222"/>
                </a:solidFill>
                <a:highlight>
                  <a:srgbClr val="FFFFFF"/>
                </a:highlight>
                <a:latin typeface="Proxima Nova"/>
                <a:ea typeface="Proxima Nova"/>
                <a:cs typeface="Proxima Nova"/>
                <a:sym typeface="Proxima Nova"/>
              </a:rPr>
              <a:t>Pooling těchto resources poskytuje výrazné zlepšení performance zejména v případech, kdy se jsou náročné na vytvoření a používají se velmi masivně. Výhoda pooling je také, že máte predikovatelný čas a memory footprint při práci se zdroji.</a:t>
            </a:r>
            <a:endParaRPr>
              <a:solidFill>
                <a:srgbClr val="222222"/>
              </a:solidFill>
              <a:highlight>
                <a:srgbClr val="FFFFFF"/>
              </a:highlight>
              <a:latin typeface="Proxima Nova"/>
              <a:ea typeface="Proxima Nova"/>
              <a:cs typeface="Proxima Nova"/>
              <a:sym typeface="Proxima Nova"/>
            </a:endParaRPr>
          </a:p>
        </p:txBody>
      </p:sp>
      <p:sp>
        <p:nvSpPr>
          <p:cNvPr id="314" name="Google Shape;314;p42"/>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Object pool</a:t>
            </a:r>
            <a:endParaRPr sz="2400"/>
          </a:p>
        </p:txBody>
      </p:sp>
      <p:pic>
        <p:nvPicPr>
          <p:cNvPr id="315" name="Google Shape;315;p42"/>
          <p:cNvPicPr preferRelativeResize="0"/>
          <p:nvPr/>
        </p:nvPicPr>
        <p:blipFill>
          <a:blip r:embed="rId4">
            <a:alphaModFix/>
          </a:blip>
          <a:stretch>
            <a:fillRect/>
          </a:stretch>
        </p:blipFill>
        <p:spPr>
          <a:xfrm>
            <a:off x="2343225" y="2813325"/>
            <a:ext cx="3750150" cy="207982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pic>
        <p:nvPicPr>
          <p:cNvPr id="320" name="Google Shape;320;p43"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321" name="Google Shape;321;p43"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322" name="Google Shape;322;p43"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323" name="Google Shape;323;p43"/>
          <p:cNvSpPr txBox="1"/>
          <p:nvPr/>
        </p:nvSpPr>
        <p:spPr>
          <a:xfrm>
            <a:off x="201450" y="899625"/>
            <a:ext cx="8741100" cy="2480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600"/>
              </a:spcBef>
              <a:spcAft>
                <a:spcPts val="0"/>
              </a:spcAft>
              <a:buNone/>
            </a:pPr>
            <a:r>
              <a:rPr lang="en">
                <a:solidFill>
                  <a:srgbClr val="222222"/>
                </a:solidFill>
                <a:highlight>
                  <a:srgbClr val="FFFFFF"/>
                </a:highlight>
                <a:latin typeface="Proxima Nova"/>
                <a:ea typeface="Proxima Nova"/>
                <a:cs typeface="Proxima Nova"/>
                <a:sym typeface="Proxima Nova"/>
              </a:rPr>
              <a:t>Object pool má parametry, kterými dále ladíme propustnost vašeho programu, maximalizujete memory footprint atd.:</a:t>
            </a:r>
            <a:endParaRPr>
              <a:solidFill>
                <a:srgbClr val="222222"/>
              </a:solidFill>
              <a:highlight>
                <a:srgbClr val="FFFFFF"/>
              </a:highlight>
              <a:latin typeface="Proxima Nova"/>
              <a:ea typeface="Proxima Nova"/>
              <a:cs typeface="Proxima Nova"/>
              <a:sym typeface="Proxima Nova"/>
            </a:endParaRPr>
          </a:p>
          <a:p>
            <a:pPr marL="457200" lvl="0" indent="-317500" algn="l" rtl="0">
              <a:lnSpc>
                <a:spcPct val="115000"/>
              </a:lnSpc>
              <a:spcBef>
                <a:spcPts val="600"/>
              </a:spcBef>
              <a:spcAft>
                <a:spcPts val="0"/>
              </a:spcAft>
              <a:buClr>
                <a:srgbClr val="222222"/>
              </a:buClr>
              <a:buSzPts val="1400"/>
              <a:buFont typeface="Proxima Nova"/>
              <a:buChar char="●"/>
            </a:pPr>
            <a:r>
              <a:rPr lang="en" i="1">
                <a:solidFill>
                  <a:srgbClr val="222222"/>
                </a:solidFill>
                <a:highlight>
                  <a:srgbClr val="FFFFFF"/>
                </a:highlight>
                <a:latin typeface="Proxima Nova"/>
                <a:ea typeface="Proxima Nova"/>
                <a:cs typeface="Proxima Nova"/>
                <a:sym typeface="Proxima Nova"/>
              </a:rPr>
              <a:t>Maximální počet resources</a:t>
            </a:r>
            <a:r>
              <a:rPr lang="en">
                <a:solidFill>
                  <a:srgbClr val="222222"/>
                </a:solidFill>
                <a:highlight>
                  <a:srgbClr val="FFFFFF"/>
                </a:highlight>
                <a:latin typeface="Proxima Nova"/>
                <a:ea typeface="Proxima Nova"/>
                <a:cs typeface="Proxima Nova"/>
                <a:sym typeface="Proxima Nova"/>
              </a:rPr>
              <a:t> - množství resources je omezeno zhora =&gt; maximalizace memory footprint</a:t>
            </a:r>
            <a:endParaRPr>
              <a:solidFill>
                <a:srgbClr val="222222"/>
              </a:solidFill>
              <a:highlight>
                <a:srgbClr val="FFFFFF"/>
              </a:highlight>
              <a:latin typeface="Proxima Nova"/>
              <a:ea typeface="Proxima Nova"/>
              <a:cs typeface="Proxima Nova"/>
              <a:sym typeface="Proxima Nova"/>
            </a:endParaRPr>
          </a:p>
          <a:p>
            <a:pPr marL="457200" lvl="0" indent="-317500" algn="l" rtl="0">
              <a:lnSpc>
                <a:spcPct val="115000"/>
              </a:lnSpc>
              <a:spcBef>
                <a:spcPts val="0"/>
              </a:spcBef>
              <a:spcAft>
                <a:spcPts val="0"/>
              </a:spcAft>
              <a:buClr>
                <a:srgbClr val="222222"/>
              </a:buClr>
              <a:buSzPts val="1400"/>
              <a:buFont typeface="Proxima Nova"/>
              <a:buChar char="●"/>
            </a:pPr>
            <a:r>
              <a:rPr lang="en" i="1">
                <a:solidFill>
                  <a:srgbClr val="222222"/>
                </a:solidFill>
                <a:highlight>
                  <a:srgbClr val="FFFFFF"/>
                </a:highlight>
                <a:latin typeface="Proxima Nova"/>
                <a:ea typeface="Proxima Nova"/>
                <a:cs typeface="Proxima Nova"/>
                <a:sym typeface="Proxima Nova"/>
              </a:rPr>
              <a:t>Minimální počet resources</a:t>
            </a:r>
            <a:r>
              <a:rPr lang="en">
                <a:solidFill>
                  <a:srgbClr val="222222"/>
                </a:solidFill>
                <a:highlight>
                  <a:srgbClr val="FFFFFF"/>
                </a:highlight>
                <a:latin typeface="Proxima Nova"/>
                <a:ea typeface="Proxima Nova"/>
                <a:cs typeface="Proxima Nova"/>
                <a:sym typeface="Proxima Nova"/>
              </a:rPr>
              <a:t> - množství resources je omezeno zdola =&gt; resources se vytvoří dopředu, takže nemusíte čekat ani při prvních voláních, kdy ještě nejsou resources vytvořeny</a:t>
            </a:r>
            <a:endParaRPr>
              <a:solidFill>
                <a:srgbClr val="222222"/>
              </a:solidFill>
              <a:highlight>
                <a:srgbClr val="FFFFFF"/>
              </a:highlight>
              <a:latin typeface="Proxima Nova"/>
              <a:ea typeface="Proxima Nova"/>
              <a:cs typeface="Proxima Nova"/>
              <a:sym typeface="Proxima Nova"/>
            </a:endParaRPr>
          </a:p>
          <a:p>
            <a:pPr marL="457200" lvl="0" indent="-317500" algn="l" rtl="0">
              <a:lnSpc>
                <a:spcPct val="115000"/>
              </a:lnSpc>
              <a:spcBef>
                <a:spcPts val="0"/>
              </a:spcBef>
              <a:spcAft>
                <a:spcPts val="0"/>
              </a:spcAft>
              <a:buClr>
                <a:srgbClr val="222222"/>
              </a:buClr>
              <a:buSzPts val="1400"/>
              <a:buFont typeface="Proxima Nova"/>
              <a:buChar char="●"/>
            </a:pPr>
            <a:r>
              <a:rPr lang="en">
                <a:solidFill>
                  <a:srgbClr val="222222"/>
                </a:solidFill>
                <a:highlight>
                  <a:srgbClr val="FFFFFF"/>
                </a:highlight>
                <a:latin typeface="Proxima Nova"/>
                <a:ea typeface="Proxima Nova"/>
                <a:cs typeface="Proxima Nova"/>
                <a:sym typeface="Proxima Nova"/>
              </a:rPr>
              <a:t>Doba nepoužívání po které se resource likviduje =&gt; zamezujete tomu, aby v poolu byly drženy nepoužívané resources</a:t>
            </a:r>
            <a:endParaRPr>
              <a:solidFill>
                <a:srgbClr val="222222"/>
              </a:solidFill>
              <a:highlight>
                <a:srgbClr val="FFFFFF"/>
              </a:highlight>
              <a:latin typeface="Proxima Nova"/>
              <a:ea typeface="Proxima Nova"/>
              <a:cs typeface="Proxima Nova"/>
              <a:sym typeface="Proxima Nova"/>
            </a:endParaRPr>
          </a:p>
          <a:p>
            <a:pPr marL="0" lvl="0" indent="0" algn="l" rtl="0">
              <a:lnSpc>
                <a:spcPct val="115000"/>
              </a:lnSpc>
              <a:spcBef>
                <a:spcPts val="600"/>
              </a:spcBef>
              <a:spcAft>
                <a:spcPts val="0"/>
              </a:spcAft>
              <a:buNone/>
            </a:pPr>
            <a:endParaRPr sz="1050">
              <a:solidFill>
                <a:srgbClr val="222222"/>
              </a:solidFill>
              <a:highlight>
                <a:srgbClr val="FFFFFF"/>
              </a:highlight>
            </a:endParaRPr>
          </a:p>
          <a:p>
            <a:pPr marL="0" lvl="0" indent="0" algn="l" rtl="0">
              <a:lnSpc>
                <a:spcPct val="115000"/>
              </a:lnSpc>
              <a:spcBef>
                <a:spcPts val="600"/>
              </a:spcBef>
              <a:spcAft>
                <a:spcPts val="0"/>
              </a:spcAft>
              <a:buNone/>
            </a:pPr>
            <a:endParaRPr sz="1050">
              <a:solidFill>
                <a:srgbClr val="222222"/>
              </a:solidFill>
              <a:highlight>
                <a:srgbClr val="FFFFFF"/>
              </a:highlight>
            </a:endParaRPr>
          </a:p>
          <a:p>
            <a:pPr marL="0" lvl="0" indent="0" algn="just" rtl="0">
              <a:lnSpc>
                <a:spcPct val="115000"/>
              </a:lnSpc>
              <a:spcBef>
                <a:spcPts val="0"/>
              </a:spcBef>
              <a:spcAft>
                <a:spcPts val="1200"/>
              </a:spcAft>
              <a:buNone/>
            </a:pPr>
            <a:endParaRPr sz="1200">
              <a:solidFill>
                <a:srgbClr val="222222"/>
              </a:solidFill>
              <a:highlight>
                <a:srgbClr val="FFFFFF"/>
              </a:highlight>
              <a:latin typeface="Proxima Nova"/>
              <a:ea typeface="Proxima Nova"/>
              <a:cs typeface="Proxima Nova"/>
              <a:sym typeface="Proxima Nova"/>
            </a:endParaRPr>
          </a:p>
        </p:txBody>
      </p:sp>
      <p:sp>
        <p:nvSpPr>
          <p:cNvPr id="324" name="Google Shape;324;p43"/>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Object pool</a:t>
            </a:r>
            <a:endParaRPr sz="2400"/>
          </a:p>
        </p:txBody>
      </p:sp>
      <p:pic>
        <p:nvPicPr>
          <p:cNvPr id="325" name="Google Shape;325;p43"/>
          <p:cNvPicPr preferRelativeResize="0"/>
          <p:nvPr/>
        </p:nvPicPr>
        <p:blipFill>
          <a:blip r:embed="rId4">
            <a:alphaModFix/>
          </a:blip>
          <a:stretch>
            <a:fillRect/>
          </a:stretch>
        </p:blipFill>
        <p:spPr>
          <a:xfrm>
            <a:off x="1617137" y="2674176"/>
            <a:ext cx="5909723" cy="2120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26"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114" name="Google Shape;114;p26"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115" name="Google Shape;115;p26"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116" name="Google Shape;116;p26"/>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Persistentní struktury</a:t>
            </a:r>
            <a:endParaRPr sz="2400"/>
          </a:p>
          <a:p>
            <a:pPr marL="0" lvl="0" indent="0" algn="l" rtl="0">
              <a:spcBef>
                <a:spcPts val="0"/>
              </a:spcBef>
              <a:spcAft>
                <a:spcPts val="0"/>
              </a:spcAft>
              <a:buNone/>
            </a:pPr>
            <a:endParaRPr sz="2400"/>
          </a:p>
        </p:txBody>
      </p:sp>
      <p:sp>
        <p:nvSpPr>
          <p:cNvPr id="117" name="Google Shape;117;p26"/>
          <p:cNvSpPr txBox="1"/>
          <p:nvPr/>
        </p:nvSpPr>
        <p:spPr>
          <a:xfrm>
            <a:off x="304800" y="757775"/>
            <a:ext cx="6757500" cy="4234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300">
                <a:latin typeface="Proxima Nova"/>
                <a:ea typeface="Proxima Nova"/>
                <a:cs typeface="Proxima Nova"/>
                <a:sym typeface="Proxima Nova"/>
              </a:rPr>
              <a:t>Datové struktury rozlišujeme z pohledu persistence na::</a:t>
            </a:r>
            <a:endParaRPr sz="1300">
              <a:latin typeface="Proxima Nova"/>
              <a:ea typeface="Proxima Nova"/>
              <a:cs typeface="Proxima Nova"/>
              <a:sym typeface="Proxima Nova"/>
            </a:endParaRPr>
          </a:p>
          <a:p>
            <a:pPr marL="457200" lvl="0" indent="-311150" algn="l" rtl="0">
              <a:spcBef>
                <a:spcPts val="1200"/>
              </a:spcBef>
              <a:spcAft>
                <a:spcPts val="0"/>
              </a:spcAft>
              <a:buSzPts val="1300"/>
              <a:buFont typeface="Proxima Nova"/>
              <a:buChar char="●"/>
            </a:pPr>
            <a:r>
              <a:rPr lang="en" sz="1300" b="1">
                <a:latin typeface="Proxima Nova"/>
                <a:ea typeface="Proxima Nova"/>
                <a:cs typeface="Proxima Nova"/>
                <a:sym typeface="Proxima Nova"/>
              </a:rPr>
              <a:t>Ephemeral DS </a:t>
            </a:r>
            <a:r>
              <a:rPr lang="en" sz="1300">
                <a:latin typeface="Proxima Nova"/>
                <a:ea typeface="Proxima Nova"/>
                <a:cs typeface="Proxima Nova"/>
                <a:sym typeface="Proxima Nova"/>
              </a:rPr>
              <a:t>- struktury, které nejsou perzistentní</a:t>
            </a:r>
            <a:endParaRPr sz="1300" b="1">
              <a:latin typeface="Proxima Nova"/>
              <a:ea typeface="Proxima Nova"/>
              <a:cs typeface="Proxima Nova"/>
              <a:sym typeface="Proxima Nova"/>
            </a:endParaRPr>
          </a:p>
          <a:p>
            <a:pPr marL="457200" lvl="0" indent="-311150" algn="l" rtl="0">
              <a:lnSpc>
                <a:spcPct val="115000"/>
              </a:lnSpc>
              <a:spcBef>
                <a:spcPts val="600"/>
              </a:spcBef>
              <a:spcAft>
                <a:spcPts val="0"/>
              </a:spcAft>
              <a:buSzPts val="1300"/>
              <a:buFont typeface="Proxima Nova"/>
              <a:buChar char="●"/>
            </a:pPr>
            <a:r>
              <a:rPr lang="en" sz="1300" b="1">
                <a:latin typeface="Proxima Nova"/>
                <a:ea typeface="Proxima Nova"/>
                <a:cs typeface="Proxima Nova"/>
                <a:sym typeface="Proxima Nova"/>
              </a:rPr>
              <a:t>Partial persistence DS (částečná persistence)</a:t>
            </a:r>
            <a:r>
              <a:rPr lang="en" sz="1300">
                <a:latin typeface="Proxima Nova"/>
                <a:ea typeface="Proxima Nova"/>
                <a:cs typeface="Proxima Nova"/>
                <a:sym typeface="Proxima Nova"/>
              </a:rPr>
              <a:t> - můžeme se dotazovat na jakoukoliv minulou verzi dat, ale updatovat lze pouze poslední verzi. Podporovány jsou operace </a:t>
            </a:r>
            <a:r>
              <a:rPr lang="en" sz="1300" i="1">
                <a:latin typeface="Proxima Nova"/>
                <a:ea typeface="Proxima Nova"/>
                <a:cs typeface="Proxima Nova"/>
                <a:sym typeface="Proxima Nova"/>
              </a:rPr>
              <a:t>read(var, version) </a:t>
            </a:r>
            <a:r>
              <a:rPr lang="en" sz="1300">
                <a:latin typeface="Proxima Nova"/>
                <a:ea typeface="Proxima Nova"/>
                <a:cs typeface="Proxima Nova"/>
                <a:sym typeface="Proxima Nova"/>
              </a:rPr>
              <a:t>a </a:t>
            </a:r>
            <a:r>
              <a:rPr lang="en" sz="1300" i="1">
                <a:latin typeface="Proxima Nova"/>
                <a:ea typeface="Proxima Nova"/>
                <a:cs typeface="Proxima Nova"/>
                <a:sym typeface="Proxima Nova"/>
              </a:rPr>
              <a:t>newversion = write(var, val)</a:t>
            </a:r>
            <a:r>
              <a:rPr lang="en" sz="1300">
                <a:latin typeface="Proxima Nova"/>
                <a:ea typeface="Proxima Nova"/>
                <a:cs typeface="Proxima Nova"/>
                <a:sym typeface="Proxima Nova"/>
              </a:rPr>
              <a:t>. Jestliže dělám updaty pouze do poslední verze, tak lze verze uložit jako lineární seznam.</a:t>
            </a:r>
            <a:endParaRPr sz="1300">
              <a:latin typeface="Proxima Nova"/>
              <a:ea typeface="Proxima Nova"/>
              <a:cs typeface="Proxima Nova"/>
              <a:sym typeface="Proxima Nova"/>
            </a:endParaRPr>
          </a:p>
          <a:p>
            <a:pPr marL="457200" lvl="0" indent="-311150" algn="l" rtl="0">
              <a:lnSpc>
                <a:spcPct val="115000"/>
              </a:lnSpc>
              <a:spcBef>
                <a:spcPts val="1200"/>
              </a:spcBef>
              <a:spcAft>
                <a:spcPts val="0"/>
              </a:spcAft>
              <a:buSzPts val="1300"/>
              <a:buFont typeface="Proxima Nova"/>
              <a:buChar char="●"/>
            </a:pPr>
            <a:r>
              <a:rPr lang="en" sz="1300" b="1">
                <a:latin typeface="Proxima Nova"/>
                <a:ea typeface="Proxima Nova"/>
                <a:cs typeface="Proxima Nova"/>
                <a:sym typeface="Proxima Nova"/>
              </a:rPr>
              <a:t>Full persistence DS (plná persistence)</a:t>
            </a:r>
            <a:r>
              <a:rPr lang="en" sz="1300">
                <a:latin typeface="Proxima Nova"/>
                <a:ea typeface="Proxima Nova"/>
                <a:cs typeface="Proxima Nova"/>
                <a:sym typeface="Proxima Nova"/>
              </a:rPr>
              <a:t> - můžeme se dotazovat na a updatovat jakoukoliv minulou verzi dat. Podporovány jsou operace </a:t>
            </a:r>
            <a:r>
              <a:rPr lang="en" sz="1300" i="1">
                <a:latin typeface="Proxima Nova"/>
                <a:ea typeface="Proxima Nova"/>
                <a:cs typeface="Proxima Nova"/>
                <a:sym typeface="Proxima Nova"/>
              </a:rPr>
              <a:t>read(var, version) </a:t>
            </a:r>
            <a:r>
              <a:rPr lang="en" sz="1300">
                <a:latin typeface="Proxima Nova"/>
                <a:ea typeface="Proxima Nova"/>
                <a:cs typeface="Proxima Nova"/>
                <a:sym typeface="Proxima Nova"/>
              </a:rPr>
              <a:t>a </a:t>
            </a:r>
            <a:r>
              <a:rPr lang="en" sz="1300" i="1">
                <a:latin typeface="Proxima Nova"/>
                <a:ea typeface="Proxima Nova"/>
                <a:cs typeface="Proxima Nova"/>
                <a:sym typeface="Proxima Nova"/>
              </a:rPr>
              <a:t>newversion = write(var, version, val)</a:t>
            </a:r>
            <a:r>
              <a:rPr lang="en" sz="1300">
                <a:latin typeface="Proxima Nova"/>
                <a:ea typeface="Proxima Nova"/>
                <a:cs typeface="Proxima Nova"/>
                <a:sym typeface="Proxima Nova"/>
              </a:rPr>
              <a:t>. Jestliže provedeme update do starší verze, tak musíme udělat novou </a:t>
            </a:r>
            <a:r>
              <a:rPr lang="en" sz="1300" b="1" i="1">
                <a:latin typeface="Proxima Nova"/>
                <a:ea typeface="Proxima Nova"/>
                <a:cs typeface="Proxima Nova"/>
                <a:sym typeface="Proxima Nova"/>
              </a:rPr>
              <a:t>branch</a:t>
            </a:r>
            <a:r>
              <a:rPr lang="en" sz="1300">
                <a:latin typeface="Proxima Nova"/>
                <a:ea typeface="Proxima Nova"/>
                <a:cs typeface="Proxima Nova"/>
                <a:sym typeface="Proxima Nova"/>
              </a:rPr>
              <a:t> =&gt; stromová reprezentace</a:t>
            </a:r>
            <a:endParaRPr sz="1300">
              <a:latin typeface="Proxima Nova"/>
              <a:ea typeface="Proxima Nova"/>
              <a:cs typeface="Proxima Nova"/>
              <a:sym typeface="Proxima Nova"/>
            </a:endParaRPr>
          </a:p>
          <a:p>
            <a:pPr marL="457200" lvl="0" indent="-311150" algn="l" rtl="0">
              <a:lnSpc>
                <a:spcPct val="115000"/>
              </a:lnSpc>
              <a:spcBef>
                <a:spcPts val="1200"/>
              </a:spcBef>
              <a:spcAft>
                <a:spcPts val="0"/>
              </a:spcAft>
              <a:buSzPts val="1300"/>
              <a:buFont typeface="Proxima Nova"/>
              <a:buChar char="●"/>
            </a:pPr>
            <a:r>
              <a:rPr lang="en" sz="1300" b="1">
                <a:latin typeface="Proxima Nova"/>
                <a:ea typeface="Proxima Nova"/>
                <a:cs typeface="Proxima Nova"/>
                <a:sym typeface="Proxima Nova"/>
              </a:rPr>
              <a:t>Confluent persistence DS  (slévající se persistence)</a:t>
            </a:r>
            <a:r>
              <a:rPr lang="en" sz="1300">
                <a:latin typeface="Proxima Nova"/>
                <a:ea typeface="Proxima Nova"/>
                <a:cs typeface="Proxima Nova"/>
                <a:sym typeface="Proxima Nova"/>
              </a:rPr>
              <a:t> - podporuje to co full persistence, ale navíc umožňuje složení více minulých verzí do jedné (</a:t>
            </a:r>
            <a:r>
              <a:rPr lang="en" sz="1300" b="1" i="1">
                <a:latin typeface="Proxima Nova"/>
                <a:ea typeface="Proxima Nova"/>
                <a:cs typeface="Proxima Nova"/>
                <a:sym typeface="Proxima Nova"/>
              </a:rPr>
              <a:t>merge</a:t>
            </a:r>
            <a:r>
              <a:rPr lang="en" sz="1300">
                <a:latin typeface="Proxima Nova"/>
                <a:ea typeface="Proxima Nova"/>
                <a:cs typeface="Proxima Nova"/>
                <a:sym typeface="Proxima Nova"/>
              </a:rPr>
              <a:t>). Podporovány jsou operace </a:t>
            </a:r>
            <a:r>
              <a:rPr lang="en" sz="1300" i="1">
                <a:latin typeface="Proxima Nova"/>
                <a:ea typeface="Proxima Nova"/>
                <a:cs typeface="Proxima Nova"/>
                <a:sym typeface="Proxima Nova"/>
              </a:rPr>
              <a:t>read(var, version) </a:t>
            </a:r>
            <a:r>
              <a:rPr lang="en" sz="1300">
                <a:latin typeface="Proxima Nova"/>
                <a:ea typeface="Proxima Nova"/>
                <a:cs typeface="Proxima Nova"/>
                <a:sym typeface="Proxima Nova"/>
              </a:rPr>
              <a:t>a </a:t>
            </a:r>
            <a:r>
              <a:rPr lang="en" sz="1300" i="1">
                <a:latin typeface="Proxima Nova"/>
                <a:ea typeface="Proxima Nova"/>
                <a:cs typeface="Proxima Nova"/>
                <a:sym typeface="Proxima Nova"/>
              </a:rPr>
              <a:t>newversion = write(var, version, val) </a:t>
            </a:r>
            <a:r>
              <a:rPr lang="en" sz="1300">
                <a:latin typeface="Proxima Nova"/>
                <a:ea typeface="Proxima Nova"/>
                <a:cs typeface="Proxima Nova"/>
                <a:sym typeface="Proxima Nova"/>
              </a:rPr>
              <a:t>a</a:t>
            </a:r>
            <a:r>
              <a:rPr lang="en" sz="1300" i="1">
                <a:latin typeface="Proxima Nova"/>
                <a:ea typeface="Proxima Nova"/>
                <a:cs typeface="Proxima Nova"/>
                <a:sym typeface="Proxima Nova"/>
              </a:rPr>
              <a:t> newversion = combine(var, val, version1, version2). </a:t>
            </a:r>
            <a:r>
              <a:rPr lang="en" sz="1300">
                <a:latin typeface="Proxima Nova"/>
                <a:ea typeface="Proxima Nova"/>
                <a:cs typeface="Proxima Nova"/>
                <a:sym typeface="Proxima Nova"/>
              </a:rPr>
              <a:t>Tento model Implikuje uspořádání verzí do acyklického přímého grafu.</a:t>
            </a:r>
            <a:endParaRPr sz="1300">
              <a:latin typeface="Proxima Nova"/>
              <a:ea typeface="Proxima Nova"/>
              <a:cs typeface="Proxima Nova"/>
              <a:sym typeface="Proxima Nova"/>
            </a:endParaRPr>
          </a:p>
          <a:p>
            <a:pPr marL="0" lvl="0" indent="0" algn="l" rtl="0">
              <a:lnSpc>
                <a:spcPct val="115000"/>
              </a:lnSpc>
              <a:spcBef>
                <a:spcPts val="1200"/>
              </a:spcBef>
              <a:spcAft>
                <a:spcPts val="1200"/>
              </a:spcAft>
              <a:buNone/>
            </a:pPr>
            <a:endParaRPr sz="1200">
              <a:latin typeface="Proxima Nova"/>
              <a:ea typeface="Proxima Nova"/>
              <a:cs typeface="Proxima Nova"/>
              <a:sym typeface="Proxima Nova"/>
            </a:endParaRPr>
          </a:p>
        </p:txBody>
      </p:sp>
      <p:pic>
        <p:nvPicPr>
          <p:cNvPr id="118" name="Google Shape;118;p26"/>
          <p:cNvPicPr preferRelativeResize="0"/>
          <p:nvPr/>
        </p:nvPicPr>
        <p:blipFill>
          <a:blip r:embed="rId4">
            <a:alphaModFix/>
          </a:blip>
          <a:stretch>
            <a:fillRect/>
          </a:stretch>
        </p:blipFill>
        <p:spPr>
          <a:xfrm>
            <a:off x="7123675" y="1428800"/>
            <a:ext cx="1566725" cy="414064"/>
          </a:xfrm>
          <a:prstGeom prst="rect">
            <a:avLst/>
          </a:prstGeom>
          <a:noFill/>
          <a:ln>
            <a:noFill/>
          </a:ln>
        </p:spPr>
      </p:pic>
      <p:pic>
        <p:nvPicPr>
          <p:cNvPr id="119" name="Google Shape;119;p26"/>
          <p:cNvPicPr preferRelativeResize="0"/>
          <p:nvPr/>
        </p:nvPicPr>
        <p:blipFill>
          <a:blip r:embed="rId5">
            <a:alphaModFix/>
          </a:blip>
          <a:stretch>
            <a:fillRect/>
          </a:stretch>
        </p:blipFill>
        <p:spPr>
          <a:xfrm>
            <a:off x="7123675" y="2332350"/>
            <a:ext cx="1566725" cy="934000"/>
          </a:xfrm>
          <a:prstGeom prst="rect">
            <a:avLst/>
          </a:prstGeom>
          <a:noFill/>
          <a:ln>
            <a:noFill/>
          </a:ln>
        </p:spPr>
      </p:pic>
      <p:pic>
        <p:nvPicPr>
          <p:cNvPr id="120" name="Google Shape;120;p26"/>
          <p:cNvPicPr preferRelativeResize="0"/>
          <p:nvPr/>
        </p:nvPicPr>
        <p:blipFill>
          <a:blip r:embed="rId6">
            <a:alphaModFix/>
          </a:blip>
          <a:stretch>
            <a:fillRect/>
          </a:stretch>
        </p:blipFill>
        <p:spPr>
          <a:xfrm>
            <a:off x="7123675" y="3452502"/>
            <a:ext cx="1964875" cy="8196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pic>
        <p:nvPicPr>
          <p:cNvPr id="330" name="Google Shape;330;p44"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331" name="Google Shape;331;p44"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332" name="Google Shape;332;p44"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333" name="Google Shape;333;p44"/>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Object pool - database connection</a:t>
            </a:r>
            <a:endParaRPr sz="2400" dirty="0"/>
          </a:p>
        </p:txBody>
      </p:sp>
      <p:pic>
        <p:nvPicPr>
          <p:cNvPr id="334" name="Google Shape;334;p44"/>
          <p:cNvPicPr preferRelativeResize="0"/>
          <p:nvPr/>
        </p:nvPicPr>
        <p:blipFill>
          <a:blip r:embed="rId4">
            <a:alphaModFix/>
          </a:blip>
          <a:stretch>
            <a:fillRect/>
          </a:stretch>
        </p:blipFill>
        <p:spPr>
          <a:xfrm>
            <a:off x="2329700" y="1935575"/>
            <a:ext cx="3711653" cy="2953124"/>
          </a:xfrm>
          <a:prstGeom prst="rect">
            <a:avLst/>
          </a:prstGeom>
          <a:noFill/>
          <a:ln>
            <a:noFill/>
          </a:ln>
        </p:spPr>
      </p:pic>
      <p:sp>
        <p:nvSpPr>
          <p:cNvPr id="335" name="Google Shape;335;p44"/>
          <p:cNvSpPr txBox="1"/>
          <p:nvPr/>
        </p:nvSpPr>
        <p:spPr>
          <a:xfrm>
            <a:off x="211400" y="1020784"/>
            <a:ext cx="8878200" cy="698465"/>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err="1">
                <a:solidFill>
                  <a:srgbClr val="444444"/>
                </a:solidFill>
                <a:highlight>
                  <a:srgbClr val="FFFFFF"/>
                </a:highlight>
                <a:latin typeface="Proxima Nova"/>
                <a:ea typeface="Proxima Nova"/>
                <a:cs typeface="Proxima Nova"/>
                <a:sym typeface="Proxima Nova"/>
              </a:rPr>
              <a:t>Dobrým</a:t>
            </a:r>
            <a:r>
              <a:rPr lang="en" dirty="0">
                <a:solidFill>
                  <a:srgbClr val="444444"/>
                </a:solidFill>
                <a:highlight>
                  <a:srgbClr val="FFFFFF"/>
                </a:highlight>
                <a:latin typeface="Proxima Nova"/>
                <a:ea typeface="Proxima Nova"/>
                <a:cs typeface="Proxima Nova"/>
                <a:sym typeface="Proxima Nova"/>
              </a:rPr>
              <a:t> </a:t>
            </a:r>
            <a:r>
              <a:rPr lang="en" dirty="0" err="1">
                <a:solidFill>
                  <a:srgbClr val="444444"/>
                </a:solidFill>
                <a:highlight>
                  <a:srgbClr val="FFFFFF"/>
                </a:highlight>
                <a:latin typeface="Proxima Nova"/>
                <a:ea typeface="Proxima Nova"/>
                <a:cs typeface="Proxima Nova"/>
                <a:sym typeface="Proxima Nova"/>
              </a:rPr>
              <a:t>příkladem</a:t>
            </a:r>
            <a:r>
              <a:rPr lang="en" dirty="0">
                <a:solidFill>
                  <a:srgbClr val="444444"/>
                </a:solidFill>
                <a:highlight>
                  <a:srgbClr val="FFFFFF"/>
                </a:highlight>
                <a:latin typeface="Proxima Nova"/>
                <a:ea typeface="Proxima Nova"/>
                <a:cs typeface="Proxima Nova"/>
                <a:sym typeface="Proxima Nova"/>
              </a:rPr>
              <a:t> je </a:t>
            </a:r>
            <a:r>
              <a:rPr lang="en" dirty="0" err="1">
                <a:solidFill>
                  <a:srgbClr val="444444"/>
                </a:solidFill>
                <a:highlight>
                  <a:srgbClr val="FFFFFF"/>
                </a:highlight>
                <a:latin typeface="Proxima Nova"/>
                <a:ea typeface="Proxima Nova"/>
                <a:cs typeface="Proxima Nova"/>
                <a:sym typeface="Proxima Nova"/>
              </a:rPr>
              <a:t>mechanismus</a:t>
            </a:r>
            <a:r>
              <a:rPr lang="en" dirty="0">
                <a:solidFill>
                  <a:srgbClr val="444444"/>
                </a:solidFill>
                <a:highlight>
                  <a:srgbClr val="FFFFFF"/>
                </a:highlight>
                <a:latin typeface="Proxima Nova"/>
                <a:ea typeface="Proxima Nova"/>
                <a:cs typeface="Proxima Nova"/>
                <a:sym typeface="Proxima Nova"/>
              </a:rPr>
              <a:t> </a:t>
            </a:r>
            <a:r>
              <a:rPr lang="en" dirty="0" err="1">
                <a:solidFill>
                  <a:srgbClr val="444444"/>
                </a:solidFill>
                <a:highlight>
                  <a:srgbClr val="FFFFFF"/>
                </a:highlight>
                <a:latin typeface="Proxima Nova"/>
                <a:ea typeface="Proxima Nova"/>
                <a:cs typeface="Proxima Nova"/>
                <a:sym typeface="Proxima Nova"/>
              </a:rPr>
              <a:t>poolingu</a:t>
            </a:r>
            <a:r>
              <a:rPr lang="en" dirty="0">
                <a:solidFill>
                  <a:srgbClr val="444444"/>
                </a:solidFill>
                <a:highlight>
                  <a:srgbClr val="FFFFFF"/>
                </a:highlight>
                <a:latin typeface="Proxima Nova"/>
                <a:ea typeface="Proxima Nova"/>
                <a:cs typeface="Proxima Nova"/>
                <a:sym typeface="Proxima Nova"/>
              </a:rPr>
              <a:t> </a:t>
            </a:r>
            <a:r>
              <a:rPr lang="en" dirty="0" err="1">
                <a:solidFill>
                  <a:srgbClr val="444444"/>
                </a:solidFill>
                <a:highlight>
                  <a:srgbClr val="FFFFFF"/>
                </a:highlight>
                <a:latin typeface="Proxima Nova"/>
                <a:ea typeface="Proxima Nova"/>
                <a:cs typeface="Proxima Nova"/>
                <a:sym typeface="Proxima Nova"/>
              </a:rPr>
              <a:t>spojení</a:t>
            </a:r>
            <a:r>
              <a:rPr lang="en" dirty="0">
                <a:solidFill>
                  <a:srgbClr val="444444"/>
                </a:solidFill>
                <a:highlight>
                  <a:srgbClr val="FFFFFF"/>
                </a:highlight>
                <a:latin typeface="Proxima Nova"/>
                <a:ea typeface="Proxima Nova"/>
                <a:cs typeface="Proxima Nova"/>
                <a:sym typeface="Proxima Nova"/>
              </a:rPr>
              <a:t> k </a:t>
            </a:r>
            <a:r>
              <a:rPr lang="en" dirty="0" err="1">
                <a:solidFill>
                  <a:srgbClr val="444444"/>
                </a:solidFill>
                <a:highlight>
                  <a:srgbClr val="FFFFFF"/>
                </a:highlight>
                <a:latin typeface="Proxima Nova"/>
                <a:ea typeface="Proxima Nova"/>
                <a:cs typeface="Proxima Nova"/>
                <a:sym typeface="Proxima Nova"/>
              </a:rPr>
              <a:t>databázi</a:t>
            </a:r>
            <a:r>
              <a:rPr lang="en" dirty="0">
                <a:solidFill>
                  <a:srgbClr val="444444"/>
                </a:solidFill>
                <a:highlight>
                  <a:srgbClr val="FFFFFF"/>
                </a:highlight>
                <a:latin typeface="Proxima Nova"/>
                <a:ea typeface="Proxima Nova"/>
                <a:cs typeface="Proxima Nova"/>
                <a:sym typeface="Proxima Nova"/>
              </a:rPr>
              <a:t> v JDBC API. </a:t>
            </a:r>
            <a:r>
              <a:rPr lang="en" dirty="0">
                <a:solidFill>
                  <a:srgbClr val="222222"/>
                </a:solidFill>
                <a:latin typeface="Proxima Nova"/>
                <a:ea typeface="Proxima Nova"/>
                <a:cs typeface="Proxima Nova"/>
                <a:sym typeface="Proxima Nova"/>
              </a:rPr>
              <a:t>JDBC </a:t>
            </a:r>
            <a:r>
              <a:rPr lang="en" dirty="0" err="1">
                <a:solidFill>
                  <a:srgbClr val="222222"/>
                </a:solidFill>
                <a:latin typeface="Proxima Nova"/>
                <a:ea typeface="Proxima Nova"/>
                <a:cs typeface="Proxima Nova"/>
                <a:sym typeface="Proxima Nova"/>
              </a:rPr>
              <a:t>poskytuje</a:t>
            </a:r>
            <a:r>
              <a:rPr lang="en" dirty="0">
                <a:solidFill>
                  <a:srgbClr val="222222"/>
                </a:solidFill>
                <a:latin typeface="Proxima Nova"/>
                <a:ea typeface="Proxima Nova"/>
                <a:cs typeface="Proxima Nova"/>
                <a:sym typeface="Proxima Nova"/>
              </a:rPr>
              <a:t> v API </a:t>
            </a:r>
            <a:r>
              <a:rPr lang="en" dirty="0" err="1">
                <a:solidFill>
                  <a:srgbClr val="222222"/>
                </a:solidFill>
                <a:latin typeface="Proxima Nova"/>
                <a:ea typeface="Proxima Nova"/>
                <a:cs typeface="Proxima Nova"/>
                <a:sym typeface="Proxima Nova"/>
              </a:rPr>
              <a:t>třídy</a:t>
            </a:r>
            <a:r>
              <a:rPr lang="en" dirty="0">
                <a:solidFill>
                  <a:srgbClr val="222222"/>
                </a:solidFill>
                <a:latin typeface="Proxima Nova"/>
                <a:ea typeface="Proxima Nova"/>
                <a:cs typeface="Proxima Nova"/>
                <a:sym typeface="Proxima Nova"/>
              </a:rPr>
              <a:t> </a:t>
            </a:r>
            <a:r>
              <a:rPr lang="en" i="1" dirty="0" err="1">
                <a:solidFill>
                  <a:srgbClr val="222222"/>
                </a:solidFill>
                <a:latin typeface="Proxima Nova"/>
                <a:ea typeface="Proxima Nova"/>
                <a:cs typeface="Proxima Nova"/>
                <a:sym typeface="Proxima Nova"/>
              </a:rPr>
              <a:t>PooledConnection</a:t>
            </a:r>
            <a:r>
              <a:rPr lang="en" i="1" dirty="0">
                <a:solidFill>
                  <a:srgbClr val="222222"/>
                </a:solidFill>
                <a:latin typeface="Proxima Nova"/>
                <a:ea typeface="Proxima Nova"/>
                <a:cs typeface="Proxima Nova"/>
                <a:sym typeface="Proxima Nova"/>
              </a:rPr>
              <a:t>  - </a:t>
            </a:r>
            <a:r>
              <a:rPr lang="en" dirty="0" err="1">
                <a:solidFill>
                  <a:srgbClr val="222222"/>
                </a:solidFill>
                <a:latin typeface="Proxima Nova"/>
                <a:ea typeface="Proxima Nova"/>
                <a:cs typeface="Proxima Nova"/>
                <a:sym typeface="Proxima Nova"/>
              </a:rPr>
              <a:t>spojení</a:t>
            </a:r>
            <a:r>
              <a:rPr lang="en" dirty="0">
                <a:solidFill>
                  <a:srgbClr val="222222"/>
                </a:solidFill>
                <a:latin typeface="Proxima Nova"/>
                <a:ea typeface="Proxima Nova"/>
                <a:cs typeface="Proxima Nova"/>
                <a:sym typeface="Proxima Nova"/>
              </a:rPr>
              <a:t> a </a:t>
            </a:r>
            <a:r>
              <a:rPr lang="en" i="1" dirty="0" err="1">
                <a:solidFill>
                  <a:srgbClr val="222222"/>
                </a:solidFill>
                <a:latin typeface="Proxima Nova"/>
                <a:ea typeface="Proxima Nova"/>
                <a:cs typeface="Proxima Nova"/>
                <a:sym typeface="Proxima Nova"/>
              </a:rPr>
              <a:t>ConnectionPoolDataSource</a:t>
            </a:r>
            <a:r>
              <a:rPr lang="en" i="1" dirty="0">
                <a:solidFill>
                  <a:srgbClr val="222222"/>
                </a:solidFill>
                <a:latin typeface="Proxima Nova"/>
                <a:ea typeface="Proxima Nova"/>
                <a:cs typeface="Proxima Nova"/>
                <a:sym typeface="Proxima Nova"/>
              </a:rPr>
              <a:t> - </a:t>
            </a:r>
            <a:r>
              <a:rPr lang="en" dirty="0" err="1">
                <a:solidFill>
                  <a:srgbClr val="222222"/>
                </a:solidFill>
                <a:latin typeface="Proxima Nova"/>
                <a:ea typeface="Proxima Nova"/>
                <a:cs typeface="Proxima Nova"/>
                <a:sym typeface="Proxima Nova"/>
              </a:rPr>
              <a:t>datový</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zdroj</a:t>
            </a:r>
            <a:r>
              <a:rPr lang="en" dirty="0">
                <a:solidFill>
                  <a:srgbClr val="222222"/>
                </a:solidFill>
                <a:latin typeface="Proxima Nova"/>
                <a:ea typeface="Proxima Nova"/>
                <a:cs typeface="Proxima Nova"/>
                <a:sym typeface="Proxima Nova"/>
              </a:rPr>
              <a:t>. Z </a:t>
            </a:r>
            <a:r>
              <a:rPr lang="en" dirty="0" err="1">
                <a:solidFill>
                  <a:srgbClr val="222222"/>
                </a:solidFill>
                <a:latin typeface="Proxima Nova"/>
                <a:ea typeface="Proxima Nova"/>
                <a:cs typeface="Proxima Nova"/>
                <a:sym typeface="Proxima Nova"/>
              </a:rPr>
              <a:t>pohledu</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programátora</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neexistuje</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žádný</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rozdíl</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mezi</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standardními</a:t>
            </a:r>
            <a:r>
              <a:rPr lang="en" dirty="0">
                <a:solidFill>
                  <a:srgbClr val="222222"/>
                </a:solidFill>
                <a:latin typeface="Proxima Nova"/>
                <a:ea typeface="Proxima Nova"/>
                <a:cs typeface="Proxima Nova"/>
                <a:sym typeface="Proxima Nova"/>
              </a:rPr>
              <a:t> a </a:t>
            </a:r>
            <a:r>
              <a:rPr lang="en" dirty="0" err="1">
                <a:solidFill>
                  <a:srgbClr val="222222"/>
                </a:solidFill>
                <a:latin typeface="Proxima Nova"/>
                <a:ea typeface="Proxima Nova"/>
                <a:cs typeface="Proxima Nova"/>
                <a:sym typeface="Proxima Nova"/>
              </a:rPr>
              <a:t>poolovanými</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spojeními</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Když</a:t>
            </a:r>
            <a:r>
              <a:rPr lang="en" dirty="0">
                <a:solidFill>
                  <a:srgbClr val="222222"/>
                </a:solidFill>
                <a:latin typeface="Proxima Nova"/>
                <a:ea typeface="Proxima Nova"/>
                <a:cs typeface="Proxima Nova"/>
                <a:sym typeface="Proxima Nova"/>
              </a:rPr>
              <a:t> je </a:t>
            </a:r>
            <a:r>
              <a:rPr lang="en" dirty="0" err="1">
                <a:solidFill>
                  <a:srgbClr val="222222"/>
                </a:solidFill>
                <a:latin typeface="Proxima Nova"/>
                <a:ea typeface="Proxima Nova"/>
                <a:cs typeface="Proxima Nova"/>
                <a:sym typeface="Proxima Nova"/>
              </a:rPr>
              <a:t>spojení</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uzavřeno</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tak</a:t>
            </a:r>
            <a:r>
              <a:rPr lang="en" dirty="0">
                <a:solidFill>
                  <a:srgbClr val="222222"/>
                </a:solidFill>
                <a:latin typeface="Proxima Nova"/>
                <a:ea typeface="Proxima Nova"/>
                <a:cs typeface="Proxima Nova"/>
                <a:sym typeface="Proxima Nova"/>
              </a:rPr>
              <a:t> je </a:t>
            </a:r>
            <a:r>
              <a:rPr lang="en" dirty="0" err="1">
                <a:solidFill>
                  <a:srgbClr val="222222"/>
                </a:solidFill>
                <a:latin typeface="Proxima Nova"/>
                <a:ea typeface="Proxima Nova"/>
                <a:cs typeface="Proxima Nova"/>
                <a:sym typeface="Proxima Nova"/>
              </a:rPr>
              <a:t>vráceno</a:t>
            </a:r>
            <a:r>
              <a:rPr lang="en" dirty="0">
                <a:solidFill>
                  <a:srgbClr val="222222"/>
                </a:solidFill>
                <a:latin typeface="Proxima Nova"/>
                <a:ea typeface="Proxima Nova"/>
                <a:cs typeface="Proxima Nova"/>
                <a:sym typeface="Proxima Nova"/>
              </a:rPr>
              <a:t> do </a:t>
            </a:r>
            <a:r>
              <a:rPr lang="en" dirty="0" err="1">
                <a:solidFill>
                  <a:srgbClr val="222222"/>
                </a:solidFill>
                <a:latin typeface="Proxima Nova"/>
                <a:ea typeface="Proxima Nova"/>
                <a:cs typeface="Proxima Nova"/>
                <a:sym typeface="Proxima Nova"/>
              </a:rPr>
              <a:t>poolu</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takže</a:t>
            </a:r>
            <a:r>
              <a:rPr lang="en" dirty="0">
                <a:solidFill>
                  <a:srgbClr val="222222"/>
                </a:solidFill>
                <a:latin typeface="Proxima Nova"/>
                <a:ea typeface="Proxima Nova"/>
                <a:cs typeface="Proxima Nova"/>
                <a:sym typeface="Proxima Nova"/>
              </a:rPr>
              <a:t> je k </a:t>
            </a:r>
            <a:r>
              <a:rPr lang="en" dirty="0" err="1">
                <a:solidFill>
                  <a:srgbClr val="222222"/>
                </a:solidFill>
                <a:latin typeface="Proxima Nova"/>
                <a:ea typeface="Proxima Nova"/>
                <a:cs typeface="Proxima Nova"/>
                <a:sym typeface="Proxima Nova"/>
              </a:rPr>
              <a:t>dispozici</a:t>
            </a:r>
            <a:r>
              <a:rPr lang="en" dirty="0">
                <a:solidFill>
                  <a:srgbClr val="222222"/>
                </a:solidFill>
                <a:latin typeface="Proxima Nova"/>
                <a:ea typeface="Proxima Nova"/>
                <a:cs typeface="Proxima Nova"/>
                <a:sym typeface="Proxima Nova"/>
              </a:rPr>
              <a:t> pro </a:t>
            </a:r>
            <a:r>
              <a:rPr lang="en" dirty="0" err="1">
                <a:solidFill>
                  <a:srgbClr val="222222"/>
                </a:solidFill>
                <a:latin typeface="Proxima Nova"/>
                <a:ea typeface="Proxima Nova"/>
                <a:cs typeface="Proxima Nova"/>
                <a:sym typeface="Proxima Nova"/>
              </a:rPr>
              <a:t>opětovné</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použití</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Množství</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připojení</a:t>
            </a:r>
            <a:r>
              <a:rPr lang="en" dirty="0">
                <a:solidFill>
                  <a:srgbClr val="222222"/>
                </a:solidFill>
                <a:latin typeface="Proxima Nova"/>
                <a:ea typeface="Proxima Nova"/>
                <a:cs typeface="Proxima Nova"/>
                <a:sym typeface="Proxima Nova"/>
              </a:rPr>
              <a:t> je </a:t>
            </a:r>
            <a:r>
              <a:rPr lang="en" dirty="0" err="1">
                <a:solidFill>
                  <a:srgbClr val="222222"/>
                </a:solidFill>
                <a:latin typeface="Proxima Nova"/>
                <a:ea typeface="Proxima Nova"/>
                <a:cs typeface="Proxima Nova"/>
                <a:sym typeface="Proxima Nova"/>
              </a:rPr>
              <a:t>omezeno</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zhora</a:t>
            </a:r>
            <a:r>
              <a:rPr lang="en" dirty="0">
                <a:solidFill>
                  <a:srgbClr val="222222"/>
                </a:solidFill>
                <a:latin typeface="Proxima Nova"/>
                <a:ea typeface="Proxima Nova"/>
                <a:cs typeface="Proxima Nova"/>
                <a:sym typeface="Proxima Nova"/>
              </a:rPr>
              <a:t> pro </a:t>
            </a:r>
            <a:r>
              <a:rPr lang="en" dirty="0" err="1">
                <a:solidFill>
                  <a:srgbClr val="222222"/>
                </a:solidFill>
                <a:latin typeface="Proxima Nova"/>
                <a:ea typeface="Proxima Nova"/>
                <a:cs typeface="Proxima Nova"/>
                <a:sym typeface="Proxima Nova"/>
              </a:rPr>
              <a:t>každého</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klienta</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který</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pracuje</a:t>
            </a:r>
            <a:r>
              <a:rPr lang="en" dirty="0">
                <a:solidFill>
                  <a:srgbClr val="222222"/>
                </a:solidFill>
                <a:latin typeface="Proxima Nova"/>
                <a:ea typeface="Proxima Nova"/>
                <a:cs typeface="Proxima Nova"/>
                <a:sym typeface="Proxima Nova"/>
              </a:rPr>
              <a:t> s </a:t>
            </a:r>
            <a:r>
              <a:rPr lang="en" dirty="0" err="1">
                <a:solidFill>
                  <a:srgbClr val="222222"/>
                </a:solidFill>
                <a:latin typeface="Proxima Nova"/>
                <a:ea typeface="Proxima Nova"/>
                <a:cs typeface="Proxima Nova"/>
                <a:sym typeface="Proxima Nova"/>
              </a:rPr>
              <a:t>databází</a:t>
            </a:r>
            <a:r>
              <a:rPr lang="en" dirty="0">
                <a:solidFill>
                  <a:srgbClr val="222222"/>
                </a:solidFill>
                <a:latin typeface="Proxima Nova"/>
                <a:ea typeface="Proxima Nova"/>
                <a:cs typeface="Proxima Nova"/>
                <a:sym typeface="Proxima Nova"/>
              </a:rPr>
              <a:t>, aby </a:t>
            </a:r>
            <a:r>
              <a:rPr lang="en" dirty="0" err="1">
                <a:solidFill>
                  <a:srgbClr val="222222"/>
                </a:solidFill>
                <a:latin typeface="Proxima Nova"/>
                <a:ea typeface="Proxima Nova"/>
                <a:cs typeface="Proxima Nova"/>
                <a:sym typeface="Proxima Nova"/>
              </a:rPr>
              <a:t>mohly</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být</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databázové</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zdroje</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dobře</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sdíleny</a:t>
            </a:r>
            <a:r>
              <a:rPr lang="en" dirty="0">
                <a:solidFill>
                  <a:srgbClr val="222222"/>
                </a:solidFill>
                <a:latin typeface="Proxima Nova"/>
                <a:ea typeface="Proxima Nova"/>
                <a:cs typeface="Proxima Nova"/>
                <a:sym typeface="Proxima Nova"/>
              </a:rPr>
              <a:t>. V </a:t>
            </a:r>
            <a:r>
              <a:rPr lang="en" dirty="0" err="1">
                <a:solidFill>
                  <a:srgbClr val="222222"/>
                </a:solidFill>
                <a:latin typeface="Proxima Nova"/>
                <a:ea typeface="Proxima Nova"/>
                <a:cs typeface="Proxima Nova"/>
                <a:sym typeface="Proxima Nova"/>
              </a:rPr>
              <a:t>případě</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že</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nejsou</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volné</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spojení</a:t>
            </a:r>
            <a:r>
              <a:rPr lang="en" dirty="0">
                <a:solidFill>
                  <a:srgbClr val="222222"/>
                </a:solidFill>
                <a:latin typeface="Proxima Nova"/>
                <a:ea typeface="Proxima Nova"/>
                <a:cs typeface="Proxima Nova"/>
                <a:sym typeface="Proxima Nova"/>
              </a:rPr>
              <a:t>, </a:t>
            </a:r>
            <a:r>
              <a:rPr lang="en" dirty="0" err="1">
                <a:solidFill>
                  <a:srgbClr val="222222"/>
                </a:solidFill>
                <a:latin typeface="Proxima Nova"/>
                <a:ea typeface="Proxima Nova"/>
                <a:cs typeface="Proxima Nova"/>
                <a:sym typeface="Proxima Nova"/>
              </a:rPr>
              <a:t>tak</a:t>
            </a:r>
            <a:r>
              <a:rPr lang="en" dirty="0">
                <a:solidFill>
                  <a:srgbClr val="222222"/>
                </a:solidFill>
                <a:latin typeface="Proxima Nova"/>
                <a:ea typeface="Proxima Nova"/>
                <a:cs typeface="Proxima Nova"/>
                <a:sym typeface="Proxima Nova"/>
              </a:rPr>
              <a:t> je </a:t>
            </a:r>
            <a:r>
              <a:rPr lang="en" dirty="0" err="1">
                <a:solidFill>
                  <a:srgbClr val="222222"/>
                </a:solidFill>
                <a:latin typeface="Proxima Nova"/>
                <a:ea typeface="Proxima Nova"/>
                <a:cs typeface="Proxima Nova"/>
                <a:sym typeface="Proxima Nova"/>
              </a:rPr>
              <a:t>klientský</a:t>
            </a:r>
            <a:r>
              <a:rPr lang="en" dirty="0">
                <a:solidFill>
                  <a:srgbClr val="222222"/>
                </a:solidFill>
                <a:latin typeface="Proxima Nova"/>
                <a:ea typeface="Proxima Nova"/>
                <a:cs typeface="Proxima Nova"/>
                <a:sym typeface="Proxima Nova"/>
              </a:rPr>
              <a:t> thread </a:t>
            </a:r>
            <a:r>
              <a:rPr lang="en" dirty="0" err="1">
                <a:solidFill>
                  <a:srgbClr val="222222"/>
                </a:solidFill>
                <a:latin typeface="Proxima Nova"/>
                <a:ea typeface="Proxima Nova"/>
                <a:cs typeface="Proxima Nova"/>
                <a:sym typeface="Proxima Nova"/>
              </a:rPr>
              <a:t>blokován</a:t>
            </a:r>
            <a:r>
              <a:rPr lang="en" dirty="0">
                <a:solidFill>
                  <a:srgbClr val="222222"/>
                </a:solidFill>
                <a:latin typeface="Proxima Nova"/>
                <a:ea typeface="Proxima Nova"/>
                <a:cs typeface="Proxima Nova"/>
                <a:sym typeface="Proxima Nova"/>
              </a:rPr>
              <a:t> a </a:t>
            </a:r>
            <a:r>
              <a:rPr lang="en" dirty="0" err="1">
                <a:solidFill>
                  <a:srgbClr val="222222"/>
                </a:solidFill>
                <a:latin typeface="Proxima Nova"/>
                <a:ea typeface="Proxima Nova"/>
                <a:cs typeface="Proxima Nova"/>
                <a:sym typeface="Proxima Nova"/>
              </a:rPr>
              <a:t>čeká</a:t>
            </a:r>
            <a:r>
              <a:rPr lang="en" dirty="0">
                <a:solidFill>
                  <a:srgbClr val="222222"/>
                </a:solidFill>
                <a:latin typeface="Proxima Nova"/>
                <a:ea typeface="Proxima Nova"/>
                <a:cs typeface="Proxima Nova"/>
                <a:sym typeface="Proxima Nova"/>
              </a:rPr>
              <a:t>.</a:t>
            </a:r>
            <a:endParaRPr dirty="0">
              <a:latin typeface="Proxima Nova"/>
              <a:ea typeface="Proxima Nova"/>
              <a:cs typeface="Proxima Nova"/>
              <a:sym typeface="Proxima Nov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pic>
        <p:nvPicPr>
          <p:cNvPr id="340" name="Google Shape;340;p45"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341" name="Google Shape;341;p45"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342" name="Google Shape;342;p45"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343" name="Google Shape;343;p45"/>
          <p:cNvSpPr txBox="1"/>
          <p:nvPr/>
        </p:nvSpPr>
        <p:spPr>
          <a:xfrm>
            <a:off x="3334175" y="632525"/>
            <a:ext cx="5664600" cy="42330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000" b="1" dirty="0">
                <a:solidFill>
                  <a:srgbClr val="000080"/>
                </a:solidFill>
                <a:latin typeface="Consolas"/>
                <a:ea typeface="Consolas"/>
                <a:cs typeface="Consolas"/>
                <a:sym typeface="Consolas"/>
              </a:rPr>
              <a:t>public class </a:t>
            </a:r>
            <a:r>
              <a:rPr lang="en" sz="1000" dirty="0" err="1">
                <a:latin typeface="Consolas"/>
                <a:ea typeface="Consolas"/>
                <a:cs typeface="Consolas"/>
                <a:sym typeface="Consolas"/>
              </a:rPr>
              <a:t>ObjectPool</a:t>
            </a:r>
            <a:r>
              <a:rPr lang="en" sz="1000" dirty="0">
                <a:latin typeface="Consolas"/>
                <a:ea typeface="Consolas"/>
                <a:cs typeface="Consolas"/>
                <a:sym typeface="Consolas"/>
              </a:rPr>
              <a:t> {</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r>
              <a:rPr lang="en" sz="1000" b="1" dirty="0">
                <a:solidFill>
                  <a:srgbClr val="000080"/>
                </a:solidFill>
                <a:latin typeface="Consolas"/>
                <a:ea typeface="Consolas"/>
                <a:cs typeface="Consolas"/>
                <a:sym typeface="Consolas"/>
              </a:rPr>
              <a:t>private static long </a:t>
            </a:r>
            <a:r>
              <a:rPr lang="en" sz="1000" i="1" dirty="0" err="1">
                <a:solidFill>
                  <a:srgbClr val="660E7A"/>
                </a:solidFill>
                <a:latin typeface="Consolas"/>
                <a:ea typeface="Consolas"/>
                <a:cs typeface="Consolas"/>
                <a:sym typeface="Consolas"/>
              </a:rPr>
              <a:t>expTime</a:t>
            </a:r>
            <a:r>
              <a:rPr lang="en" sz="1000" i="1" dirty="0">
                <a:solidFill>
                  <a:srgbClr val="660E7A"/>
                </a:solidFill>
                <a:latin typeface="Consolas"/>
                <a:ea typeface="Consolas"/>
                <a:cs typeface="Consolas"/>
                <a:sym typeface="Consolas"/>
              </a:rPr>
              <a:t> </a:t>
            </a:r>
            <a:r>
              <a:rPr lang="en" sz="1000" dirty="0">
                <a:latin typeface="Consolas"/>
                <a:ea typeface="Consolas"/>
                <a:cs typeface="Consolas"/>
                <a:sym typeface="Consolas"/>
              </a:rPr>
              <a:t>= </a:t>
            </a:r>
            <a:r>
              <a:rPr lang="en" sz="1000" dirty="0">
                <a:solidFill>
                  <a:srgbClr val="0000FF"/>
                </a:solidFill>
                <a:latin typeface="Consolas"/>
                <a:ea typeface="Consolas"/>
                <a:cs typeface="Consolas"/>
                <a:sym typeface="Consolas"/>
              </a:rPr>
              <a:t>60000</a:t>
            </a:r>
            <a:r>
              <a:rPr lang="en" sz="1000" dirty="0">
                <a:latin typeface="Consolas"/>
                <a:ea typeface="Consolas"/>
                <a:cs typeface="Consolas"/>
                <a:sym typeface="Consolas"/>
              </a:rPr>
              <a:t>;</a:t>
            </a:r>
            <a:r>
              <a:rPr lang="en" sz="1000" i="1" dirty="0">
                <a:solidFill>
                  <a:srgbClr val="808080"/>
                </a:solidFill>
                <a:latin typeface="Consolas"/>
                <a:ea typeface="Consolas"/>
                <a:cs typeface="Consolas"/>
                <a:sym typeface="Consolas"/>
              </a:rPr>
              <a:t>//6 seconds</a:t>
            </a:r>
            <a:endParaRPr sz="1000" i="1" dirty="0">
              <a:solidFill>
                <a:srgbClr val="808080"/>
              </a:solidFill>
              <a:latin typeface="Consolas"/>
              <a:ea typeface="Consolas"/>
              <a:cs typeface="Consolas"/>
              <a:sym typeface="Consolas"/>
            </a:endParaRPr>
          </a:p>
          <a:p>
            <a:pPr marL="0" lvl="0" indent="0" algn="l" rtl="0">
              <a:lnSpc>
                <a:spcPct val="115000"/>
              </a:lnSpc>
              <a:spcBef>
                <a:spcPts val="0"/>
              </a:spcBef>
              <a:spcAft>
                <a:spcPts val="0"/>
              </a:spcAft>
              <a:buNone/>
            </a:pPr>
            <a:r>
              <a:rPr lang="en" sz="1000" i="1" dirty="0">
                <a:solidFill>
                  <a:srgbClr val="808080"/>
                </a:solidFill>
                <a:latin typeface="Consolas"/>
                <a:ea typeface="Consolas"/>
                <a:cs typeface="Consolas"/>
                <a:sym typeface="Consolas"/>
              </a:rPr>
              <a:t>   </a:t>
            </a:r>
            <a:r>
              <a:rPr lang="en" sz="1000" b="1" dirty="0">
                <a:solidFill>
                  <a:srgbClr val="000080"/>
                </a:solidFill>
                <a:latin typeface="Consolas"/>
                <a:ea typeface="Consolas"/>
                <a:cs typeface="Consolas"/>
                <a:sym typeface="Consolas"/>
              </a:rPr>
              <a:t>public static </a:t>
            </a:r>
            <a:r>
              <a:rPr lang="en" sz="1000" dirty="0">
                <a:latin typeface="Consolas"/>
                <a:ea typeface="Consolas"/>
                <a:cs typeface="Consolas"/>
                <a:sym typeface="Consolas"/>
              </a:rPr>
              <a:t>HashMap&lt;</a:t>
            </a:r>
            <a:r>
              <a:rPr lang="en" sz="1000" dirty="0" err="1">
                <a:latin typeface="Consolas"/>
                <a:ea typeface="Consolas"/>
                <a:cs typeface="Consolas"/>
                <a:sym typeface="Consolas"/>
              </a:rPr>
              <a:t>PooledObject</a:t>
            </a:r>
            <a:r>
              <a:rPr lang="en" sz="1000" dirty="0">
                <a:latin typeface="Consolas"/>
                <a:ea typeface="Consolas"/>
                <a:cs typeface="Consolas"/>
                <a:sym typeface="Consolas"/>
              </a:rPr>
              <a:t>, Long&gt; </a:t>
            </a:r>
            <a:r>
              <a:rPr lang="en" sz="1000" i="1" dirty="0">
                <a:solidFill>
                  <a:srgbClr val="660E7A"/>
                </a:solidFill>
                <a:latin typeface="Consolas"/>
                <a:ea typeface="Consolas"/>
                <a:cs typeface="Consolas"/>
                <a:sym typeface="Consolas"/>
              </a:rPr>
              <a:t>available </a:t>
            </a:r>
            <a:r>
              <a:rPr lang="en" sz="1000" dirty="0">
                <a:latin typeface="Consolas"/>
                <a:ea typeface="Consolas"/>
                <a:cs typeface="Consolas"/>
                <a:sym typeface="Consolas"/>
              </a:rPr>
              <a:t>= </a:t>
            </a:r>
            <a:r>
              <a:rPr lang="en" sz="1000" b="1" dirty="0">
                <a:solidFill>
                  <a:srgbClr val="000080"/>
                </a:solidFill>
                <a:latin typeface="Consolas"/>
                <a:ea typeface="Consolas"/>
                <a:cs typeface="Consolas"/>
                <a:sym typeface="Consolas"/>
              </a:rPr>
              <a:t>new </a:t>
            </a:r>
            <a:r>
              <a:rPr lang="en" sz="1000" dirty="0">
                <a:latin typeface="Consolas"/>
                <a:ea typeface="Consolas"/>
                <a:cs typeface="Consolas"/>
                <a:sym typeface="Consolas"/>
              </a:rPr>
              <a:t>HashMap&lt;</a:t>
            </a:r>
            <a:r>
              <a:rPr lang="en" sz="1000" dirty="0" err="1">
                <a:latin typeface="Consolas"/>
                <a:ea typeface="Consolas"/>
                <a:cs typeface="Consolas"/>
                <a:sym typeface="Consolas"/>
              </a:rPr>
              <a:t>PooledObject</a:t>
            </a:r>
            <a:r>
              <a:rPr lang="en" sz="1000" dirty="0">
                <a:latin typeface="Consolas"/>
                <a:ea typeface="Consolas"/>
                <a:cs typeface="Consolas"/>
                <a:sym typeface="Consolas"/>
              </a:rPr>
              <a:t>, Long&gt;();</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r>
              <a:rPr lang="en" sz="1000" b="1" dirty="0">
                <a:solidFill>
                  <a:srgbClr val="000080"/>
                </a:solidFill>
                <a:latin typeface="Consolas"/>
                <a:ea typeface="Consolas"/>
                <a:cs typeface="Consolas"/>
                <a:sym typeface="Consolas"/>
              </a:rPr>
              <a:t>public static </a:t>
            </a:r>
            <a:r>
              <a:rPr lang="en" sz="1000" dirty="0">
                <a:latin typeface="Consolas"/>
                <a:ea typeface="Consolas"/>
                <a:cs typeface="Consolas"/>
                <a:sym typeface="Consolas"/>
              </a:rPr>
              <a:t>HashMap&lt;</a:t>
            </a:r>
            <a:r>
              <a:rPr lang="en" sz="1000" dirty="0" err="1">
                <a:latin typeface="Consolas"/>
                <a:ea typeface="Consolas"/>
                <a:cs typeface="Consolas"/>
                <a:sym typeface="Consolas"/>
              </a:rPr>
              <a:t>PooledObject</a:t>
            </a:r>
            <a:r>
              <a:rPr lang="en" sz="1000" dirty="0">
                <a:latin typeface="Consolas"/>
                <a:ea typeface="Consolas"/>
                <a:cs typeface="Consolas"/>
                <a:sym typeface="Consolas"/>
              </a:rPr>
              <a:t>, Long&gt; </a:t>
            </a:r>
            <a:r>
              <a:rPr lang="en" sz="1000" i="1" dirty="0" err="1">
                <a:solidFill>
                  <a:srgbClr val="660E7A"/>
                </a:solidFill>
                <a:latin typeface="Consolas"/>
                <a:ea typeface="Consolas"/>
                <a:cs typeface="Consolas"/>
                <a:sym typeface="Consolas"/>
              </a:rPr>
              <a:t>inUse</a:t>
            </a:r>
            <a:r>
              <a:rPr lang="en" sz="1000" i="1" dirty="0">
                <a:solidFill>
                  <a:srgbClr val="660E7A"/>
                </a:solidFill>
                <a:latin typeface="Consolas"/>
                <a:ea typeface="Consolas"/>
                <a:cs typeface="Consolas"/>
                <a:sym typeface="Consolas"/>
              </a:rPr>
              <a:t> </a:t>
            </a:r>
            <a:r>
              <a:rPr lang="en" sz="1000" dirty="0">
                <a:latin typeface="Consolas"/>
                <a:ea typeface="Consolas"/>
                <a:cs typeface="Consolas"/>
                <a:sym typeface="Consolas"/>
              </a:rPr>
              <a:t>= </a:t>
            </a:r>
            <a:r>
              <a:rPr lang="en" sz="1000" b="1" dirty="0">
                <a:solidFill>
                  <a:srgbClr val="000080"/>
                </a:solidFill>
                <a:latin typeface="Consolas"/>
                <a:ea typeface="Consolas"/>
                <a:cs typeface="Consolas"/>
                <a:sym typeface="Consolas"/>
              </a:rPr>
              <a:t>new </a:t>
            </a:r>
            <a:r>
              <a:rPr lang="en" sz="1000" dirty="0">
                <a:latin typeface="Consolas"/>
                <a:ea typeface="Consolas"/>
                <a:cs typeface="Consolas"/>
                <a:sym typeface="Consolas"/>
              </a:rPr>
              <a:t>HashMap&lt;</a:t>
            </a:r>
            <a:r>
              <a:rPr lang="en" sz="1000" dirty="0" err="1">
                <a:latin typeface="Consolas"/>
                <a:ea typeface="Consolas"/>
                <a:cs typeface="Consolas"/>
                <a:sym typeface="Consolas"/>
              </a:rPr>
              <a:t>PooledObject</a:t>
            </a:r>
            <a:r>
              <a:rPr lang="en" sz="1000" dirty="0">
                <a:latin typeface="Consolas"/>
                <a:ea typeface="Consolas"/>
                <a:cs typeface="Consolas"/>
                <a:sym typeface="Consolas"/>
              </a:rPr>
              <a:t>, Long&gt;();</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r>
              <a:rPr lang="en" sz="1000" b="1" dirty="0">
                <a:solidFill>
                  <a:srgbClr val="000080"/>
                </a:solidFill>
                <a:latin typeface="Consolas"/>
                <a:ea typeface="Consolas"/>
                <a:cs typeface="Consolas"/>
                <a:sym typeface="Consolas"/>
              </a:rPr>
              <a:t>public synchronized static </a:t>
            </a:r>
            <a:r>
              <a:rPr lang="en" sz="1000" dirty="0" err="1">
                <a:latin typeface="Consolas"/>
                <a:ea typeface="Consolas"/>
                <a:cs typeface="Consolas"/>
                <a:sym typeface="Consolas"/>
              </a:rPr>
              <a:t>PooledObject</a:t>
            </a:r>
            <a:r>
              <a:rPr lang="en" sz="1000" dirty="0">
                <a:latin typeface="Consolas"/>
                <a:ea typeface="Consolas"/>
                <a:cs typeface="Consolas"/>
                <a:sym typeface="Consolas"/>
              </a:rPr>
              <a:t> </a:t>
            </a:r>
            <a:r>
              <a:rPr lang="en" sz="1000" dirty="0" err="1">
                <a:latin typeface="Consolas"/>
                <a:ea typeface="Consolas"/>
                <a:cs typeface="Consolas"/>
                <a:sym typeface="Consolas"/>
              </a:rPr>
              <a:t>getObject</a:t>
            </a:r>
            <a:r>
              <a:rPr lang="en" sz="1000" dirty="0">
                <a:latin typeface="Consolas"/>
                <a:ea typeface="Consolas"/>
                <a:cs typeface="Consolas"/>
                <a:sym typeface="Consolas"/>
              </a:rPr>
              <a:t>() {</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r>
              <a:rPr lang="en" sz="1000" b="1" dirty="0">
                <a:solidFill>
                  <a:srgbClr val="000080"/>
                </a:solidFill>
                <a:latin typeface="Consolas"/>
                <a:ea typeface="Consolas"/>
                <a:cs typeface="Consolas"/>
                <a:sym typeface="Consolas"/>
              </a:rPr>
              <a:t>long </a:t>
            </a:r>
            <a:r>
              <a:rPr lang="en" sz="1000" dirty="0">
                <a:latin typeface="Consolas"/>
                <a:ea typeface="Consolas"/>
                <a:cs typeface="Consolas"/>
                <a:sym typeface="Consolas"/>
              </a:rPr>
              <a:t>now = </a:t>
            </a:r>
            <a:r>
              <a:rPr lang="en" sz="1000" dirty="0" err="1">
                <a:latin typeface="Consolas"/>
                <a:ea typeface="Consolas"/>
                <a:cs typeface="Consolas"/>
                <a:sym typeface="Consolas"/>
              </a:rPr>
              <a:t>System.</a:t>
            </a:r>
            <a:r>
              <a:rPr lang="en" sz="1000" i="1" dirty="0" err="1">
                <a:latin typeface="Consolas"/>
                <a:ea typeface="Consolas"/>
                <a:cs typeface="Consolas"/>
                <a:sym typeface="Consolas"/>
              </a:rPr>
              <a:t>currentTimeMillis</a:t>
            </a:r>
            <a:r>
              <a:rPr lang="en" sz="1000" dirty="0">
                <a:latin typeface="Consolas"/>
                <a:ea typeface="Consolas"/>
                <a:cs typeface="Consolas"/>
                <a:sym typeface="Consolas"/>
              </a:rPr>
              <a:t>();</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r>
              <a:rPr lang="en" sz="1000" b="1" dirty="0">
                <a:solidFill>
                  <a:srgbClr val="000080"/>
                </a:solidFill>
                <a:latin typeface="Consolas"/>
                <a:ea typeface="Consolas"/>
                <a:cs typeface="Consolas"/>
                <a:sym typeface="Consolas"/>
              </a:rPr>
              <a:t>if </a:t>
            </a:r>
            <a:r>
              <a:rPr lang="en" sz="1000" dirty="0">
                <a:latin typeface="Consolas"/>
                <a:ea typeface="Consolas"/>
                <a:cs typeface="Consolas"/>
                <a:sym typeface="Consolas"/>
              </a:rPr>
              <a:t>(!</a:t>
            </a:r>
            <a:r>
              <a:rPr lang="en" sz="1000" i="1" dirty="0" err="1">
                <a:solidFill>
                  <a:srgbClr val="660E7A"/>
                </a:solidFill>
                <a:latin typeface="Consolas"/>
                <a:ea typeface="Consolas"/>
                <a:cs typeface="Consolas"/>
                <a:sym typeface="Consolas"/>
              </a:rPr>
              <a:t>available</a:t>
            </a:r>
            <a:r>
              <a:rPr lang="en" sz="1000" dirty="0" err="1">
                <a:latin typeface="Consolas"/>
                <a:ea typeface="Consolas"/>
                <a:cs typeface="Consolas"/>
                <a:sym typeface="Consolas"/>
              </a:rPr>
              <a:t>.isEmpty</a:t>
            </a:r>
            <a:r>
              <a:rPr lang="en" sz="1000" dirty="0">
                <a:latin typeface="Consolas"/>
                <a:ea typeface="Consolas"/>
                <a:cs typeface="Consolas"/>
                <a:sym typeface="Consolas"/>
              </a:rPr>
              <a:t>()) {</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r>
              <a:rPr lang="en" sz="1000" b="1" dirty="0">
                <a:solidFill>
                  <a:srgbClr val="000080"/>
                </a:solidFill>
                <a:latin typeface="Consolas"/>
                <a:ea typeface="Consolas"/>
                <a:cs typeface="Consolas"/>
                <a:sym typeface="Consolas"/>
              </a:rPr>
              <a:t>for </a:t>
            </a:r>
            <a:r>
              <a:rPr lang="en" sz="1000" dirty="0">
                <a:latin typeface="Consolas"/>
                <a:ea typeface="Consolas"/>
                <a:cs typeface="Consolas"/>
                <a:sym typeface="Consolas"/>
              </a:rPr>
              <a:t>(</a:t>
            </a:r>
            <a:r>
              <a:rPr lang="en" sz="1000" dirty="0" err="1">
                <a:latin typeface="Consolas"/>
                <a:ea typeface="Consolas"/>
                <a:cs typeface="Consolas"/>
                <a:sym typeface="Consolas"/>
              </a:rPr>
              <a:t>Map.Entry</a:t>
            </a:r>
            <a:r>
              <a:rPr lang="en" sz="1000" dirty="0">
                <a:latin typeface="Consolas"/>
                <a:ea typeface="Consolas"/>
                <a:cs typeface="Consolas"/>
                <a:sym typeface="Consolas"/>
              </a:rPr>
              <a:t>&lt;</a:t>
            </a:r>
            <a:r>
              <a:rPr lang="en" sz="1000" dirty="0" err="1">
                <a:latin typeface="Consolas"/>
                <a:ea typeface="Consolas"/>
                <a:cs typeface="Consolas"/>
                <a:sym typeface="Consolas"/>
              </a:rPr>
              <a:t>PooledObject</a:t>
            </a:r>
            <a:r>
              <a:rPr lang="en" sz="1000" dirty="0">
                <a:latin typeface="Consolas"/>
                <a:ea typeface="Consolas"/>
                <a:cs typeface="Consolas"/>
                <a:sym typeface="Consolas"/>
              </a:rPr>
              <a:t>, Long&gt; entry : </a:t>
            </a:r>
            <a:r>
              <a:rPr lang="en" sz="1000" i="1" dirty="0" err="1">
                <a:solidFill>
                  <a:srgbClr val="660E7A"/>
                </a:solidFill>
                <a:latin typeface="Consolas"/>
                <a:ea typeface="Consolas"/>
                <a:cs typeface="Consolas"/>
                <a:sym typeface="Consolas"/>
              </a:rPr>
              <a:t>available</a:t>
            </a:r>
            <a:r>
              <a:rPr lang="en" sz="1000" dirty="0" err="1">
                <a:latin typeface="Consolas"/>
                <a:ea typeface="Consolas"/>
                <a:cs typeface="Consolas"/>
                <a:sym typeface="Consolas"/>
              </a:rPr>
              <a:t>.entrySet</a:t>
            </a:r>
            <a:r>
              <a:rPr lang="en" sz="1000" dirty="0">
                <a:latin typeface="Consolas"/>
                <a:ea typeface="Consolas"/>
                <a:cs typeface="Consolas"/>
                <a:sym typeface="Consolas"/>
              </a:rPr>
              <a:t>()) {</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r>
              <a:rPr lang="en" sz="1000" b="1" dirty="0">
                <a:solidFill>
                  <a:srgbClr val="000080"/>
                </a:solidFill>
                <a:latin typeface="Consolas"/>
                <a:ea typeface="Consolas"/>
                <a:cs typeface="Consolas"/>
                <a:sym typeface="Consolas"/>
              </a:rPr>
              <a:t>if </a:t>
            </a:r>
            <a:r>
              <a:rPr lang="en" sz="1000" dirty="0">
                <a:latin typeface="Consolas"/>
                <a:ea typeface="Consolas"/>
                <a:cs typeface="Consolas"/>
                <a:sym typeface="Consolas"/>
              </a:rPr>
              <a:t>(now - </a:t>
            </a:r>
            <a:r>
              <a:rPr lang="en" sz="1000" dirty="0" err="1">
                <a:latin typeface="Consolas"/>
                <a:ea typeface="Consolas"/>
                <a:cs typeface="Consolas"/>
                <a:sym typeface="Consolas"/>
              </a:rPr>
              <a:t>entry.getValue</a:t>
            </a:r>
            <a:r>
              <a:rPr lang="en" sz="1000" dirty="0">
                <a:latin typeface="Consolas"/>
                <a:ea typeface="Consolas"/>
                <a:cs typeface="Consolas"/>
                <a:sym typeface="Consolas"/>
              </a:rPr>
              <a:t>() &gt; </a:t>
            </a:r>
            <a:r>
              <a:rPr lang="en" sz="1000" i="1" dirty="0" err="1">
                <a:solidFill>
                  <a:srgbClr val="660E7A"/>
                </a:solidFill>
                <a:latin typeface="Consolas"/>
                <a:ea typeface="Consolas"/>
                <a:cs typeface="Consolas"/>
                <a:sym typeface="Consolas"/>
              </a:rPr>
              <a:t>expTime</a:t>
            </a:r>
            <a:r>
              <a:rPr lang="en" sz="1000" dirty="0">
                <a:latin typeface="Consolas"/>
                <a:ea typeface="Consolas"/>
                <a:cs typeface="Consolas"/>
                <a:sym typeface="Consolas"/>
              </a:rPr>
              <a:t>) { </a:t>
            </a:r>
            <a:r>
              <a:rPr lang="en" sz="1000" i="1" dirty="0">
                <a:solidFill>
                  <a:srgbClr val="808080"/>
                </a:solidFill>
                <a:latin typeface="Consolas"/>
                <a:ea typeface="Consolas"/>
                <a:cs typeface="Consolas"/>
                <a:sym typeface="Consolas"/>
              </a:rPr>
              <a:t>//object has expired</a:t>
            </a:r>
            <a:endParaRPr sz="1000" i="1" dirty="0">
              <a:solidFill>
                <a:srgbClr val="808080"/>
              </a:solidFill>
              <a:latin typeface="Consolas"/>
              <a:ea typeface="Consolas"/>
              <a:cs typeface="Consolas"/>
              <a:sym typeface="Consolas"/>
            </a:endParaRPr>
          </a:p>
          <a:p>
            <a:pPr marL="0" lvl="0" indent="0" algn="l" rtl="0">
              <a:lnSpc>
                <a:spcPct val="115000"/>
              </a:lnSpc>
              <a:spcBef>
                <a:spcPts val="0"/>
              </a:spcBef>
              <a:spcAft>
                <a:spcPts val="0"/>
              </a:spcAft>
              <a:buNone/>
            </a:pPr>
            <a:r>
              <a:rPr lang="en" sz="1000" i="1" dirty="0">
                <a:solidFill>
                  <a:srgbClr val="808080"/>
                </a:solidFill>
                <a:latin typeface="Consolas"/>
                <a:ea typeface="Consolas"/>
                <a:cs typeface="Consolas"/>
                <a:sym typeface="Consolas"/>
              </a:rPr>
              <a:t>                   </a:t>
            </a:r>
            <a:r>
              <a:rPr lang="en" sz="1000" i="1" dirty="0" err="1">
                <a:latin typeface="Consolas"/>
                <a:ea typeface="Consolas"/>
                <a:cs typeface="Consolas"/>
                <a:sym typeface="Consolas"/>
              </a:rPr>
              <a:t>popElement</a:t>
            </a:r>
            <a:r>
              <a:rPr lang="en" sz="1000" dirty="0">
                <a:latin typeface="Consolas"/>
                <a:ea typeface="Consolas"/>
                <a:cs typeface="Consolas"/>
                <a:sym typeface="Consolas"/>
              </a:rPr>
              <a:t>(</a:t>
            </a:r>
            <a:r>
              <a:rPr lang="en" sz="1000" i="1" dirty="0">
                <a:solidFill>
                  <a:srgbClr val="660E7A"/>
                </a:solidFill>
                <a:latin typeface="Consolas"/>
                <a:ea typeface="Consolas"/>
                <a:cs typeface="Consolas"/>
                <a:sym typeface="Consolas"/>
              </a:rPr>
              <a:t>available</a:t>
            </a:r>
            <a:r>
              <a:rPr lang="en" sz="1000" dirty="0">
                <a:latin typeface="Consolas"/>
                <a:ea typeface="Consolas"/>
                <a:cs typeface="Consolas"/>
                <a:sym typeface="Consolas"/>
              </a:rPr>
              <a:t>);</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 </a:t>
            </a:r>
            <a:r>
              <a:rPr lang="en" sz="1000" b="1" dirty="0">
                <a:solidFill>
                  <a:srgbClr val="000080"/>
                </a:solidFill>
                <a:latin typeface="Consolas"/>
                <a:ea typeface="Consolas"/>
                <a:cs typeface="Consolas"/>
                <a:sym typeface="Consolas"/>
              </a:rPr>
              <a:t>else </a:t>
            </a:r>
            <a:r>
              <a:rPr lang="en" sz="1000" dirty="0">
                <a:latin typeface="Consolas"/>
                <a:ea typeface="Consolas"/>
                <a:cs typeface="Consolas"/>
                <a:sym typeface="Consolas"/>
              </a:rPr>
              <a:t>{</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r>
              <a:rPr lang="en" sz="1000" dirty="0" err="1">
                <a:latin typeface="Consolas"/>
                <a:ea typeface="Consolas"/>
                <a:cs typeface="Consolas"/>
                <a:sym typeface="Consolas"/>
              </a:rPr>
              <a:t>PooledObject</a:t>
            </a:r>
            <a:r>
              <a:rPr lang="en" sz="1000" dirty="0">
                <a:latin typeface="Consolas"/>
                <a:ea typeface="Consolas"/>
                <a:cs typeface="Consolas"/>
                <a:sym typeface="Consolas"/>
              </a:rPr>
              <a:t> po = </a:t>
            </a:r>
            <a:r>
              <a:rPr lang="en" sz="1000" i="1" dirty="0" err="1">
                <a:latin typeface="Consolas"/>
                <a:ea typeface="Consolas"/>
                <a:cs typeface="Consolas"/>
                <a:sym typeface="Consolas"/>
              </a:rPr>
              <a:t>popElement</a:t>
            </a:r>
            <a:r>
              <a:rPr lang="en" sz="1000" dirty="0">
                <a:latin typeface="Consolas"/>
                <a:ea typeface="Consolas"/>
                <a:cs typeface="Consolas"/>
                <a:sym typeface="Consolas"/>
              </a:rPr>
              <a:t>(</a:t>
            </a:r>
            <a:r>
              <a:rPr lang="en" sz="1000" i="1" dirty="0">
                <a:solidFill>
                  <a:srgbClr val="660E7A"/>
                </a:solidFill>
                <a:latin typeface="Consolas"/>
                <a:ea typeface="Consolas"/>
                <a:cs typeface="Consolas"/>
                <a:sym typeface="Consolas"/>
              </a:rPr>
              <a:t>available</a:t>
            </a:r>
            <a:r>
              <a:rPr lang="en" sz="1000" dirty="0">
                <a:latin typeface="Consolas"/>
                <a:ea typeface="Consolas"/>
                <a:cs typeface="Consolas"/>
                <a:sym typeface="Consolas"/>
              </a:rPr>
              <a:t>, </a:t>
            </a:r>
            <a:r>
              <a:rPr lang="en" sz="1000" dirty="0" err="1">
                <a:latin typeface="Consolas"/>
                <a:ea typeface="Consolas"/>
                <a:cs typeface="Consolas"/>
                <a:sym typeface="Consolas"/>
              </a:rPr>
              <a:t>entry.getKey</a:t>
            </a:r>
            <a:r>
              <a:rPr lang="en" sz="1000" dirty="0">
                <a:latin typeface="Consolas"/>
                <a:ea typeface="Consolas"/>
                <a:cs typeface="Consolas"/>
                <a:sym typeface="Consolas"/>
              </a:rPr>
              <a:t>());</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r>
              <a:rPr lang="en" sz="1000" i="1" dirty="0">
                <a:latin typeface="Consolas"/>
                <a:ea typeface="Consolas"/>
                <a:cs typeface="Consolas"/>
                <a:sym typeface="Consolas"/>
              </a:rPr>
              <a:t>push</a:t>
            </a:r>
            <a:r>
              <a:rPr lang="en" sz="1000" dirty="0">
                <a:latin typeface="Consolas"/>
                <a:ea typeface="Consolas"/>
                <a:cs typeface="Consolas"/>
                <a:sym typeface="Consolas"/>
              </a:rPr>
              <a:t>(</a:t>
            </a:r>
            <a:r>
              <a:rPr lang="en" sz="1000" i="1" dirty="0" err="1">
                <a:solidFill>
                  <a:srgbClr val="660E7A"/>
                </a:solidFill>
                <a:latin typeface="Consolas"/>
                <a:ea typeface="Consolas"/>
                <a:cs typeface="Consolas"/>
                <a:sym typeface="Consolas"/>
              </a:rPr>
              <a:t>inUse</a:t>
            </a:r>
            <a:r>
              <a:rPr lang="en" sz="1000" dirty="0">
                <a:latin typeface="Consolas"/>
                <a:ea typeface="Consolas"/>
                <a:cs typeface="Consolas"/>
                <a:sym typeface="Consolas"/>
              </a:rPr>
              <a:t>, po, now);</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r>
              <a:rPr lang="en" sz="1000" b="1" dirty="0">
                <a:solidFill>
                  <a:srgbClr val="000080"/>
                </a:solidFill>
                <a:latin typeface="Consolas"/>
                <a:ea typeface="Consolas"/>
                <a:cs typeface="Consolas"/>
                <a:sym typeface="Consolas"/>
              </a:rPr>
              <a:t>return </a:t>
            </a:r>
            <a:r>
              <a:rPr lang="en" sz="1000" dirty="0">
                <a:latin typeface="Consolas"/>
                <a:ea typeface="Consolas"/>
                <a:cs typeface="Consolas"/>
                <a:sym typeface="Consolas"/>
              </a:rPr>
              <a:t>po;</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r>
              <a:rPr lang="en" sz="1000" i="1" dirty="0">
                <a:solidFill>
                  <a:srgbClr val="808080"/>
                </a:solidFill>
                <a:latin typeface="Consolas"/>
                <a:ea typeface="Consolas"/>
                <a:cs typeface="Consolas"/>
                <a:sym typeface="Consolas"/>
              </a:rPr>
              <a:t>// either no </a:t>
            </a:r>
            <a:r>
              <a:rPr lang="en" sz="1000" i="1" dirty="0" err="1">
                <a:solidFill>
                  <a:srgbClr val="808080"/>
                </a:solidFill>
                <a:latin typeface="Consolas"/>
                <a:ea typeface="Consolas"/>
                <a:cs typeface="Consolas"/>
                <a:sym typeface="Consolas"/>
              </a:rPr>
              <a:t>PooledObject</a:t>
            </a:r>
            <a:r>
              <a:rPr lang="en" sz="1000" i="1" dirty="0">
                <a:solidFill>
                  <a:srgbClr val="808080"/>
                </a:solidFill>
                <a:latin typeface="Consolas"/>
                <a:ea typeface="Consolas"/>
                <a:cs typeface="Consolas"/>
                <a:sym typeface="Consolas"/>
              </a:rPr>
              <a:t> is available or each has expired, so return a new one</a:t>
            </a:r>
            <a:endParaRPr sz="1000" i="1" dirty="0">
              <a:solidFill>
                <a:srgbClr val="808080"/>
              </a:solidFill>
              <a:latin typeface="Consolas"/>
              <a:ea typeface="Consolas"/>
              <a:cs typeface="Consolas"/>
              <a:sym typeface="Consolas"/>
            </a:endParaRPr>
          </a:p>
          <a:p>
            <a:pPr marL="0" lvl="0" indent="0" algn="l" rtl="0">
              <a:lnSpc>
                <a:spcPct val="115000"/>
              </a:lnSpc>
              <a:spcBef>
                <a:spcPts val="0"/>
              </a:spcBef>
              <a:spcAft>
                <a:spcPts val="0"/>
              </a:spcAft>
              <a:buNone/>
            </a:pPr>
            <a:r>
              <a:rPr lang="en" sz="1000" i="1" dirty="0">
                <a:solidFill>
                  <a:srgbClr val="808080"/>
                </a:solidFill>
                <a:latin typeface="Consolas"/>
                <a:ea typeface="Consolas"/>
                <a:cs typeface="Consolas"/>
                <a:sym typeface="Consolas"/>
              </a:rPr>
              <a:t>       </a:t>
            </a:r>
            <a:r>
              <a:rPr lang="en" sz="1000" b="1" dirty="0">
                <a:solidFill>
                  <a:srgbClr val="000080"/>
                </a:solidFill>
                <a:latin typeface="Consolas"/>
                <a:ea typeface="Consolas"/>
                <a:cs typeface="Consolas"/>
                <a:sym typeface="Consolas"/>
              </a:rPr>
              <a:t>return </a:t>
            </a:r>
            <a:r>
              <a:rPr lang="en" sz="1000" i="1" dirty="0" err="1">
                <a:latin typeface="Consolas"/>
                <a:ea typeface="Consolas"/>
                <a:cs typeface="Consolas"/>
                <a:sym typeface="Consolas"/>
              </a:rPr>
              <a:t>createPooledObject</a:t>
            </a:r>
            <a:r>
              <a:rPr lang="en" sz="1000" dirty="0">
                <a:latin typeface="Consolas"/>
                <a:ea typeface="Consolas"/>
                <a:cs typeface="Consolas"/>
                <a:sym typeface="Consolas"/>
              </a:rPr>
              <a:t>(now);</a:t>
            </a:r>
            <a:endParaRPr sz="1000" dirty="0">
              <a:latin typeface="Consolas"/>
              <a:ea typeface="Consolas"/>
              <a:cs typeface="Consolas"/>
              <a:sym typeface="Consolas"/>
            </a:endParaRPr>
          </a:p>
          <a:p>
            <a:pPr marL="0" lvl="0" indent="0" algn="l" rtl="0">
              <a:lnSpc>
                <a:spcPct val="115000"/>
              </a:lnSpc>
              <a:spcBef>
                <a:spcPts val="0"/>
              </a:spcBef>
              <a:spcAft>
                <a:spcPts val="0"/>
              </a:spcAft>
              <a:buNone/>
            </a:pPr>
            <a:r>
              <a:rPr lang="en" sz="1000" dirty="0">
                <a:latin typeface="Consolas"/>
                <a:ea typeface="Consolas"/>
                <a:cs typeface="Consolas"/>
                <a:sym typeface="Consolas"/>
              </a:rPr>
              <a:t>   }</a:t>
            </a:r>
            <a:endParaRPr sz="1000" b="1" dirty="0">
              <a:solidFill>
                <a:srgbClr val="000080"/>
              </a:solidFill>
              <a:latin typeface="Consolas"/>
              <a:ea typeface="Consolas"/>
              <a:cs typeface="Consolas"/>
              <a:sym typeface="Consolas"/>
            </a:endParaRPr>
          </a:p>
        </p:txBody>
      </p:sp>
      <p:sp>
        <p:nvSpPr>
          <p:cNvPr id="344" name="Google Shape;344;p45"/>
          <p:cNvSpPr txBox="1"/>
          <p:nvPr/>
        </p:nvSpPr>
        <p:spPr>
          <a:xfrm>
            <a:off x="200300" y="632525"/>
            <a:ext cx="2985900" cy="42330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000" b="1">
                <a:solidFill>
                  <a:srgbClr val="000080"/>
                </a:solidFill>
                <a:latin typeface="Consolas"/>
                <a:ea typeface="Consolas"/>
                <a:cs typeface="Consolas"/>
                <a:sym typeface="Consolas"/>
              </a:rPr>
              <a:t>public class </a:t>
            </a:r>
            <a:r>
              <a:rPr lang="en" sz="1000">
                <a:latin typeface="Consolas"/>
                <a:ea typeface="Consolas"/>
                <a:cs typeface="Consolas"/>
                <a:sym typeface="Consolas"/>
              </a:rPr>
              <a:t>PooledObject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a:t>
            </a:r>
            <a:r>
              <a:rPr lang="en" sz="1000">
                <a:latin typeface="Consolas"/>
                <a:ea typeface="Consolas"/>
                <a:cs typeface="Consolas"/>
                <a:sym typeface="Consolas"/>
              </a:rPr>
              <a:t>String </a:t>
            </a:r>
            <a:r>
              <a:rPr lang="en" sz="1000" b="1">
                <a:solidFill>
                  <a:srgbClr val="660E7A"/>
                </a:solidFill>
                <a:latin typeface="Consolas"/>
                <a:ea typeface="Consolas"/>
                <a:cs typeface="Consolas"/>
                <a:sym typeface="Consolas"/>
              </a:rPr>
              <a:t>temp1</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a:t>
            </a:r>
            <a:r>
              <a:rPr lang="en" sz="1000">
                <a:latin typeface="Consolas"/>
                <a:ea typeface="Consolas"/>
                <a:cs typeface="Consolas"/>
                <a:sym typeface="Consolas"/>
              </a:rPr>
              <a:t>String </a:t>
            </a:r>
            <a:r>
              <a:rPr lang="en" sz="1000" b="1">
                <a:solidFill>
                  <a:srgbClr val="660E7A"/>
                </a:solidFill>
                <a:latin typeface="Consolas"/>
                <a:ea typeface="Consolas"/>
                <a:cs typeface="Consolas"/>
                <a:sym typeface="Consolas"/>
              </a:rPr>
              <a:t>temp2</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a:t>
            </a:r>
            <a:r>
              <a:rPr lang="en" sz="1000">
                <a:latin typeface="Consolas"/>
                <a:ea typeface="Consolas"/>
                <a:cs typeface="Consolas"/>
                <a:sym typeface="Consolas"/>
              </a:rPr>
              <a:t>String </a:t>
            </a:r>
            <a:r>
              <a:rPr lang="en" sz="1000" b="1">
                <a:solidFill>
                  <a:srgbClr val="660E7A"/>
                </a:solidFill>
                <a:latin typeface="Consolas"/>
                <a:ea typeface="Consolas"/>
                <a:cs typeface="Consolas"/>
                <a:sym typeface="Consolas"/>
              </a:rPr>
              <a:t>temp3</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a:t>
            </a:r>
            <a:r>
              <a:rPr lang="en" sz="1000">
                <a:latin typeface="Consolas"/>
                <a:ea typeface="Consolas"/>
                <a:cs typeface="Consolas"/>
                <a:sym typeface="Consolas"/>
              </a:rPr>
              <a:t>String getTemp1()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return </a:t>
            </a:r>
            <a:r>
              <a:rPr lang="en" sz="1000" b="1">
                <a:solidFill>
                  <a:srgbClr val="660E7A"/>
                </a:solidFill>
                <a:latin typeface="Consolas"/>
                <a:ea typeface="Consolas"/>
                <a:cs typeface="Consolas"/>
                <a:sym typeface="Consolas"/>
              </a:rPr>
              <a:t>temp1</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void </a:t>
            </a:r>
            <a:r>
              <a:rPr lang="en" sz="1000">
                <a:latin typeface="Consolas"/>
                <a:ea typeface="Consolas"/>
                <a:cs typeface="Consolas"/>
                <a:sym typeface="Consolas"/>
              </a:rPr>
              <a:t>setTemp1(String temp1)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this</a:t>
            </a:r>
            <a:r>
              <a:rPr lang="en" sz="1000">
                <a:latin typeface="Consolas"/>
                <a:ea typeface="Consolas"/>
                <a:cs typeface="Consolas"/>
                <a:sym typeface="Consolas"/>
              </a:rPr>
              <a:t>.</a:t>
            </a:r>
            <a:r>
              <a:rPr lang="en" sz="1000" b="1">
                <a:solidFill>
                  <a:srgbClr val="660E7A"/>
                </a:solidFill>
                <a:latin typeface="Consolas"/>
                <a:ea typeface="Consolas"/>
                <a:cs typeface="Consolas"/>
                <a:sym typeface="Consolas"/>
              </a:rPr>
              <a:t>temp1 </a:t>
            </a:r>
            <a:r>
              <a:rPr lang="en" sz="1000">
                <a:latin typeface="Consolas"/>
                <a:ea typeface="Consolas"/>
                <a:cs typeface="Consolas"/>
                <a:sym typeface="Consolas"/>
              </a:rPr>
              <a:t>= temp1;</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a:t>
            </a:r>
            <a:r>
              <a:rPr lang="en" sz="1000">
                <a:latin typeface="Consolas"/>
                <a:ea typeface="Consolas"/>
                <a:cs typeface="Consolas"/>
                <a:sym typeface="Consolas"/>
              </a:rPr>
              <a:t>String getTemp2()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return </a:t>
            </a:r>
            <a:r>
              <a:rPr lang="en" sz="1000" b="1">
                <a:solidFill>
                  <a:srgbClr val="660E7A"/>
                </a:solidFill>
                <a:latin typeface="Consolas"/>
                <a:ea typeface="Consolas"/>
                <a:cs typeface="Consolas"/>
                <a:sym typeface="Consolas"/>
              </a:rPr>
              <a:t>temp2</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void </a:t>
            </a:r>
            <a:r>
              <a:rPr lang="en" sz="1000">
                <a:latin typeface="Consolas"/>
                <a:ea typeface="Consolas"/>
                <a:cs typeface="Consolas"/>
                <a:sym typeface="Consolas"/>
              </a:rPr>
              <a:t>setTemp2(String temp2)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this</a:t>
            </a:r>
            <a:r>
              <a:rPr lang="en" sz="1000">
                <a:latin typeface="Consolas"/>
                <a:ea typeface="Consolas"/>
                <a:cs typeface="Consolas"/>
                <a:sym typeface="Consolas"/>
              </a:rPr>
              <a:t>.</a:t>
            </a:r>
            <a:r>
              <a:rPr lang="en" sz="1000" b="1">
                <a:solidFill>
                  <a:srgbClr val="660E7A"/>
                </a:solidFill>
                <a:latin typeface="Consolas"/>
                <a:ea typeface="Consolas"/>
                <a:cs typeface="Consolas"/>
                <a:sym typeface="Consolas"/>
              </a:rPr>
              <a:t>temp2 </a:t>
            </a:r>
            <a:r>
              <a:rPr lang="en" sz="1000">
                <a:latin typeface="Consolas"/>
                <a:ea typeface="Consolas"/>
                <a:cs typeface="Consolas"/>
                <a:sym typeface="Consolas"/>
              </a:rPr>
              <a:t>= temp2;</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a:t>
            </a:r>
            <a:r>
              <a:rPr lang="en" sz="1000">
                <a:latin typeface="Consolas"/>
                <a:ea typeface="Consolas"/>
                <a:cs typeface="Consolas"/>
                <a:sym typeface="Consolas"/>
              </a:rPr>
              <a:t>String getTemp3()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return </a:t>
            </a:r>
            <a:r>
              <a:rPr lang="en" sz="1000" b="1">
                <a:solidFill>
                  <a:srgbClr val="660E7A"/>
                </a:solidFill>
                <a:latin typeface="Consolas"/>
                <a:ea typeface="Consolas"/>
                <a:cs typeface="Consolas"/>
                <a:sym typeface="Consolas"/>
              </a:rPr>
              <a:t>temp3</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void </a:t>
            </a:r>
            <a:r>
              <a:rPr lang="en" sz="1000">
                <a:latin typeface="Consolas"/>
                <a:ea typeface="Consolas"/>
                <a:cs typeface="Consolas"/>
                <a:sym typeface="Consolas"/>
              </a:rPr>
              <a:t>setTemp3(String temp3)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this</a:t>
            </a:r>
            <a:r>
              <a:rPr lang="en" sz="1000">
                <a:latin typeface="Consolas"/>
                <a:ea typeface="Consolas"/>
                <a:cs typeface="Consolas"/>
                <a:sym typeface="Consolas"/>
              </a:rPr>
              <a:t>.</a:t>
            </a:r>
            <a:r>
              <a:rPr lang="en" sz="1000" b="1">
                <a:solidFill>
                  <a:srgbClr val="660E7A"/>
                </a:solidFill>
                <a:latin typeface="Consolas"/>
                <a:ea typeface="Consolas"/>
                <a:cs typeface="Consolas"/>
                <a:sym typeface="Consolas"/>
              </a:rPr>
              <a:t>temp3 </a:t>
            </a:r>
            <a:r>
              <a:rPr lang="en" sz="1000">
                <a:latin typeface="Consolas"/>
                <a:ea typeface="Consolas"/>
                <a:cs typeface="Consolas"/>
                <a:sym typeface="Consolas"/>
              </a:rPr>
              <a:t>= temp3;</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a:t>
            </a:r>
            <a:endParaRPr sz="1000" b="1">
              <a:solidFill>
                <a:srgbClr val="000080"/>
              </a:solidFill>
              <a:latin typeface="Consolas"/>
              <a:ea typeface="Consolas"/>
              <a:cs typeface="Consolas"/>
              <a:sym typeface="Consolas"/>
            </a:endParaRPr>
          </a:p>
        </p:txBody>
      </p:sp>
      <p:sp>
        <p:nvSpPr>
          <p:cNvPr id="345" name="Google Shape;345;p45"/>
          <p:cNvSpPr txBox="1">
            <a:spLocks noGrp="1"/>
          </p:cNvSpPr>
          <p:nvPr>
            <p:ph type="title"/>
          </p:nvPr>
        </p:nvSpPr>
        <p:spPr>
          <a:xfrm>
            <a:off x="2003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Object pool</a:t>
            </a:r>
            <a:endParaRPr sz="24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pic>
        <p:nvPicPr>
          <p:cNvPr id="350" name="Google Shape;350;p46"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351" name="Google Shape;351;p46"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352" name="Google Shape;352;p46"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353" name="Google Shape;353;p46"/>
          <p:cNvSpPr txBox="1"/>
          <p:nvPr/>
        </p:nvSpPr>
        <p:spPr>
          <a:xfrm>
            <a:off x="2446575" y="70500"/>
            <a:ext cx="6468600" cy="50025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900">
              <a:latin typeface="Consolas"/>
              <a:ea typeface="Consolas"/>
              <a:cs typeface="Consolas"/>
              <a:sym typeface="Consolas"/>
            </a:endParaRPr>
          </a:p>
          <a:p>
            <a:pPr marL="0" lvl="0" indent="0" algn="l" rtl="0">
              <a:lnSpc>
                <a:spcPct val="115000"/>
              </a:lnSpc>
              <a:spcBef>
                <a:spcPts val="0"/>
              </a:spcBef>
              <a:spcAft>
                <a:spcPts val="0"/>
              </a:spcAft>
              <a:buNone/>
            </a:pPr>
            <a:r>
              <a:rPr lang="en" sz="900">
                <a:latin typeface="Consolas"/>
                <a:ea typeface="Consolas"/>
                <a:cs typeface="Consolas"/>
                <a:sym typeface="Consolas"/>
              </a:rPr>
              <a:t> </a:t>
            </a: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private synchronized static </a:t>
            </a:r>
            <a:r>
              <a:rPr lang="en" sz="1000">
                <a:latin typeface="Consolas"/>
                <a:ea typeface="Consolas"/>
                <a:cs typeface="Consolas"/>
                <a:sym typeface="Consolas"/>
              </a:rPr>
              <a:t>PooledObject createPooledObject(</a:t>
            </a:r>
            <a:r>
              <a:rPr lang="en" sz="1000" b="1">
                <a:solidFill>
                  <a:srgbClr val="000080"/>
                </a:solidFill>
                <a:latin typeface="Consolas"/>
                <a:ea typeface="Consolas"/>
                <a:cs typeface="Consolas"/>
                <a:sym typeface="Consolas"/>
              </a:rPr>
              <a:t>long </a:t>
            </a:r>
            <a:r>
              <a:rPr lang="en" sz="1000">
                <a:latin typeface="Consolas"/>
                <a:ea typeface="Consolas"/>
                <a:cs typeface="Consolas"/>
                <a:sym typeface="Consolas"/>
              </a:rPr>
              <a:t>now)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PooledObject po = </a:t>
            </a:r>
            <a:r>
              <a:rPr lang="en" sz="1000" b="1">
                <a:solidFill>
                  <a:srgbClr val="000080"/>
                </a:solidFill>
                <a:latin typeface="Consolas"/>
                <a:ea typeface="Consolas"/>
                <a:cs typeface="Consolas"/>
                <a:sym typeface="Consolas"/>
              </a:rPr>
              <a:t>new </a:t>
            </a:r>
            <a:r>
              <a:rPr lang="en" sz="1000">
                <a:latin typeface="Consolas"/>
                <a:ea typeface="Consolas"/>
                <a:cs typeface="Consolas"/>
                <a:sym typeface="Consolas"/>
              </a:rPr>
              <a:t>PooledObject();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i="1">
                <a:latin typeface="Consolas"/>
                <a:ea typeface="Consolas"/>
                <a:cs typeface="Consolas"/>
                <a:sym typeface="Consolas"/>
              </a:rPr>
              <a:t>push</a:t>
            </a:r>
            <a:r>
              <a:rPr lang="en" sz="1000">
                <a:latin typeface="Consolas"/>
                <a:ea typeface="Consolas"/>
                <a:cs typeface="Consolas"/>
                <a:sym typeface="Consolas"/>
              </a:rPr>
              <a:t>(</a:t>
            </a:r>
            <a:r>
              <a:rPr lang="en" sz="1000" i="1">
                <a:solidFill>
                  <a:srgbClr val="660E7A"/>
                </a:solidFill>
                <a:latin typeface="Consolas"/>
                <a:ea typeface="Consolas"/>
                <a:cs typeface="Consolas"/>
                <a:sym typeface="Consolas"/>
              </a:rPr>
              <a:t>inUse</a:t>
            </a:r>
            <a:r>
              <a:rPr lang="en" sz="1000">
                <a:latin typeface="Consolas"/>
                <a:ea typeface="Consolas"/>
                <a:cs typeface="Consolas"/>
                <a:sym typeface="Consolas"/>
              </a:rPr>
              <a:t>, po, now);</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return </a:t>
            </a:r>
            <a:r>
              <a:rPr lang="en" sz="1000">
                <a:latin typeface="Consolas"/>
                <a:ea typeface="Consolas"/>
                <a:cs typeface="Consolas"/>
                <a:sym typeface="Consolas"/>
              </a:rPr>
              <a:t>po;</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private synchronized static void </a:t>
            </a:r>
            <a:r>
              <a:rPr lang="en" sz="1000">
                <a:latin typeface="Consolas"/>
                <a:ea typeface="Consolas"/>
                <a:cs typeface="Consolas"/>
                <a:sym typeface="Consolas"/>
              </a:rPr>
              <a:t>push(HashMap&lt;PooledObject, Long&gt; map,</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PooledObject po, </a:t>
            </a:r>
            <a:r>
              <a:rPr lang="en" sz="1000" b="1">
                <a:solidFill>
                  <a:srgbClr val="000080"/>
                </a:solidFill>
                <a:latin typeface="Consolas"/>
                <a:ea typeface="Consolas"/>
                <a:cs typeface="Consolas"/>
                <a:sym typeface="Consolas"/>
              </a:rPr>
              <a:t>long </a:t>
            </a:r>
            <a:r>
              <a:rPr lang="en" sz="1000">
                <a:latin typeface="Consolas"/>
                <a:ea typeface="Consolas"/>
                <a:cs typeface="Consolas"/>
                <a:sym typeface="Consolas"/>
              </a:rPr>
              <a:t>now)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map.put(po, now);</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static void </a:t>
            </a:r>
            <a:r>
              <a:rPr lang="en" sz="1000">
                <a:latin typeface="Consolas"/>
                <a:ea typeface="Consolas"/>
                <a:cs typeface="Consolas"/>
                <a:sym typeface="Consolas"/>
              </a:rPr>
              <a:t>releaseObject(PooledObject po)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i="1">
                <a:latin typeface="Consolas"/>
                <a:ea typeface="Consolas"/>
                <a:cs typeface="Consolas"/>
                <a:sym typeface="Consolas"/>
              </a:rPr>
              <a:t>cleanUp</a:t>
            </a:r>
            <a:r>
              <a:rPr lang="en" sz="1000">
                <a:latin typeface="Consolas"/>
                <a:ea typeface="Consolas"/>
                <a:cs typeface="Consolas"/>
                <a:sym typeface="Consolas"/>
              </a:rPr>
              <a:t>(po);</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i="1">
                <a:solidFill>
                  <a:srgbClr val="660E7A"/>
                </a:solidFill>
                <a:latin typeface="Consolas"/>
                <a:ea typeface="Consolas"/>
                <a:cs typeface="Consolas"/>
                <a:sym typeface="Consolas"/>
              </a:rPr>
              <a:t>available</a:t>
            </a:r>
            <a:r>
              <a:rPr lang="en" sz="1000">
                <a:latin typeface="Consolas"/>
                <a:ea typeface="Consolas"/>
                <a:cs typeface="Consolas"/>
                <a:sym typeface="Consolas"/>
              </a:rPr>
              <a:t>.put(po, System.</a:t>
            </a:r>
            <a:r>
              <a:rPr lang="en" sz="1000" i="1">
                <a:latin typeface="Consolas"/>
                <a:ea typeface="Consolas"/>
                <a:cs typeface="Consolas"/>
                <a:sym typeface="Consolas"/>
              </a:rPr>
              <a:t>currentTimeMillis</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i="1">
                <a:solidFill>
                  <a:srgbClr val="660E7A"/>
                </a:solidFill>
                <a:latin typeface="Consolas"/>
                <a:ea typeface="Consolas"/>
                <a:cs typeface="Consolas"/>
                <a:sym typeface="Consolas"/>
              </a:rPr>
              <a:t>inUse</a:t>
            </a:r>
            <a:r>
              <a:rPr lang="en" sz="1000">
                <a:latin typeface="Consolas"/>
                <a:ea typeface="Consolas"/>
                <a:cs typeface="Consolas"/>
                <a:sym typeface="Consolas"/>
              </a:rPr>
              <a:t>.remove(po);</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private static </a:t>
            </a:r>
            <a:r>
              <a:rPr lang="en" sz="1000">
                <a:latin typeface="Consolas"/>
                <a:ea typeface="Consolas"/>
                <a:cs typeface="Consolas"/>
                <a:sym typeface="Consolas"/>
              </a:rPr>
              <a:t>PooledObject popElement(HashMap&lt;PooledObject, Long&gt; map)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Map.Entry&lt;PooledObject, Long&gt; entry = map.entrySet().iterator().next();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PooledObject key= entry.getKey(); </a:t>
            </a:r>
            <a:r>
              <a:rPr lang="en" sz="1000" i="1">
                <a:solidFill>
                  <a:srgbClr val="808080"/>
                </a:solidFill>
                <a:latin typeface="Consolas"/>
                <a:ea typeface="Consolas"/>
                <a:cs typeface="Consolas"/>
                <a:sym typeface="Consolas"/>
              </a:rPr>
              <a:t>//Long value=entry.getValue();</a:t>
            </a:r>
            <a:endParaRPr sz="1000" i="1">
              <a:solidFill>
                <a:srgbClr val="808080"/>
              </a:solidFill>
              <a:latin typeface="Consolas"/>
              <a:ea typeface="Consolas"/>
              <a:cs typeface="Consolas"/>
              <a:sym typeface="Consolas"/>
            </a:endParaRPr>
          </a:p>
          <a:p>
            <a:pPr marL="0" lvl="0" indent="0" algn="l" rtl="0">
              <a:lnSpc>
                <a:spcPct val="115000"/>
              </a:lnSpc>
              <a:spcBef>
                <a:spcPts val="0"/>
              </a:spcBef>
              <a:spcAft>
                <a:spcPts val="0"/>
              </a:spcAft>
              <a:buNone/>
            </a:pPr>
            <a:r>
              <a:rPr lang="en" sz="1000" i="1">
                <a:solidFill>
                  <a:srgbClr val="808080"/>
                </a:solidFill>
                <a:latin typeface="Consolas"/>
                <a:ea typeface="Consolas"/>
                <a:cs typeface="Consolas"/>
                <a:sym typeface="Consolas"/>
              </a:rPr>
              <a:t>       </a:t>
            </a:r>
            <a:r>
              <a:rPr lang="en" sz="1000">
                <a:latin typeface="Consolas"/>
                <a:ea typeface="Consolas"/>
                <a:cs typeface="Consolas"/>
                <a:sym typeface="Consolas"/>
              </a:rPr>
              <a:t>map.remove(entry.getKey());</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return </a:t>
            </a:r>
            <a:r>
              <a:rPr lang="en" sz="1000">
                <a:latin typeface="Consolas"/>
                <a:ea typeface="Consolas"/>
                <a:cs typeface="Consolas"/>
                <a:sym typeface="Consolas"/>
              </a:rPr>
              <a:t>key;</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private static </a:t>
            </a:r>
            <a:r>
              <a:rPr lang="en" sz="1000">
                <a:latin typeface="Consolas"/>
                <a:ea typeface="Consolas"/>
                <a:cs typeface="Consolas"/>
                <a:sym typeface="Consolas"/>
              </a:rPr>
              <a:t>PooledObject popElement(HashMap&lt;PooledObject, Long&gt; map, PooledObject key)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map.remove(key);</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return </a:t>
            </a:r>
            <a:r>
              <a:rPr lang="en" sz="1000">
                <a:latin typeface="Consolas"/>
                <a:ea typeface="Consolas"/>
                <a:cs typeface="Consolas"/>
                <a:sym typeface="Consolas"/>
              </a:rPr>
              <a:t>key;}</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a:t>
            </a:r>
            <a:r>
              <a:rPr lang="en" sz="1000" b="1">
                <a:solidFill>
                  <a:srgbClr val="000080"/>
                </a:solidFill>
                <a:latin typeface="Consolas"/>
                <a:ea typeface="Consolas"/>
                <a:cs typeface="Consolas"/>
                <a:sym typeface="Consolas"/>
              </a:rPr>
              <a:t>public static void </a:t>
            </a:r>
            <a:r>
              <a:rPr lang="en" sz="1000">
                <a:latin typeface="Consolas"/>
                <a:ea typeface="Consolas"/>
                <a:cs typeface="Consolas"/>
                <a:sym typeface="Consolas"/>
              </a:rPr>
              <a:t>cleanUp(PooledObject po) {</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po.setTemp1(</a:t>
            </a:r>
            <a:r>
              <a:rPr lang="en" sz="1000" b="1">
                <a:solidFill>
                  <a:srgbClr val="000080"/>
                </a:solidFill>
                <a:latin typeface="Consolas"/>
                <a:ea typeface="Consolas"/>
                <a:cs typeface="Consolas"/>
                <a:sym typeface="Consolas"/>
              </a:rPr>
              <a:t>null</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po.setTemp2(</a:t>
            </a:r>
            <a:r>
              <a:rPr lang="en" sz="1000" b="1">
                <a:solidFill>
                  <a:srgbClr val="000080"/>
                </a:solidFill>
                <a:latin typeface="Consolas"/>
                <a:ea typeface="Consolas"/>
                <a:cs typeface="Consolas"/>
                <a:sym typeface="Consolas"/>
              </a:rPr>
              <a:t>null</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       po.setTemp3(</a:t>
            </a:r>
            <a:r>
              <a:rPr lang="en" sz="1000" b="1">
                <a:solidFill>
                  <a:srgbClr val="000080"/>
                </a:solidFill>
                <a:latin typeface="Consolas"/>
                <a:ea typeface="Consolas"/>
                <a:cs typeface="Consolas"/>
                <a:sym typeface="Consolas"/>
              </a:rPr>
              <a:t>null</a:t>
            </a: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lnSpc>
                <a:spcPct val="115000"/>
              </a:lnSpc>
              <a:spcBef>
                <a:spcPts val="0"/>
              </a:spcBef>
              <a:spcAft>
                <a:spcPts val="0"/>
              </a:spcAft>
              <a:buNone/>
            </a:pPr>
            <a:r>
              <a:rPr lang="en" sz="1000">
                <a:latin typeface="Consolas"/>
                <a:ea typeface="Consolas"/>
                <a:cs typeface="Consolas"/>
                <a:sym typeface="Consolas"/>
              </a:rPr>
              <a:t>}}</a:t>
            </a:r>
            <a:endParaRPr sz="1000">
              <a:latin typeface="Consolas"/>
              <a:ea typeface="Consolas"/>
              <a:cs typeface="Consolas"/>
              <a:sym typeface="Consolas"/>
            </a:endParaRPr>
          </a:p>
          <a:p>
            <a:pPr marL="0" lvl="0" indent="0" algn="l" rtl="0">
              <a:spcBef>
                <a:spcPts val="0"/>
              </a:spcBef>
              <a:spcAft>
                <a:spcPts val="0"/>
              </a:spcAft>
              <a:buNone/>
            </a:pPr>
            <a:endParaRPr sz="900" b="1">
              <a:solidFill>
                <a:srgbClr val="000080"/>
              </a:solidFill>
              <a:latin typeface="Consolas"/>
              <a:ea typeface="Consolas"/>
              <a:cs typeface="Consolas"/>
              <a:sym typeface="Consolas"/>
            </a:endParaRPr>
          </a:p>
        </p:txBody>
      </p:sp>
      <p:sp>
        <p:nvSpPr>
          <p:cNvPr id="354" name="Google Shape;354;p46"/>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Object pool</a:t>
            </a:r>
            <a:endParaRPr sz="24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pic>
        <p:nvPicPr>
          <p:cNvPr id="359" name="Google Shape;359;p47"/>
          <p:cNvPicPr preferRelativeResize="0"/>
          <p:nvPr/>
        </p:nvPicPr>
        <p:blipFill>
          <a:blip r:embed="rId3">
            <a:alphaModFix/>
          </a:blip>
          <a:stretch>
            <a:fillRect/>
          </a:stretch>
        </p:blipFill>
        <p:spPr>
          <a:xfrm>
            <a:off x="2742450" y="1945875"/>
            <a:ext cx="4123900" cy="2545026"/>
          </a:xfrm>
          <a:prstGeom prst="rect">
            <a:avLst/>
          </a:prstGeom>
          <a:noFill/>
          <a:ln>
            <a:noFill/>
          </a:ln>
        </p:spPr>
      </p:pic>
      <p:pic>
        <p:nvPicPr>
          <p:cNvPr id="360" name="Google Shape;360;p47" descr="daum_equation_1503725646551.png"/>
          <p:cNvPicPr preferRelativeResize="0"/>
          <p:nvPr/>
        </p:nvPicPr>
        <p:blipFill>
          <a:blip r:embed="rId4">
            <a:alphaModFix/>
          </a:blip>
          <a:stretch>
            <a:fillRect/>
          </a:stretch>
        </p:blipFill>
        <p:spPr>
          <a:xfrm rot="10800000">
            <a:off x="148116" y="4991100"/>
            <a:ext cx="4284" cy="875"/>
          </a:xfrm>
          <a:prstGeom prst="rect">
            <a:avLst/>
          </a:prstGeom>
          <a:noFill/>
          <a:ln>
            <a:noFill/>
          </a:ln>
        </p:spPr>
      </p:pic>
      <p:pic>
        <p:nvPicPr>
          <p:cNvPr id="361" name="Google Shape;361;p47" descr="daum_equation_1503725646551.png"/>
          <p:cNvPicPr preferRelativeResize="0"/>
          <p:nvPr/>
        </p:nvPicPr>
        <p:blipFill>
          <a:blip r:embed="rId4">
            <a:alphaModFix/>
          </a:blip>
          <a:stretch>
            <a:fillRect/>
          </a:stretch>
        </p:blipFill>
        <p:spPr>
          <a:xfrm rot="10800000">
            <a:off x="300516" y="4991100"/>
            <a:ext cx="4284" cy="875"/>
          </a:xfrm>
          <a:prstGeom prst="rect">
            <a:avLst/>
          </a:prstGeom>
          <a:noFill/>
          <a:ln>
            <a:noFill/>
          </a:ln>
        </p:spPr>
      </p:pic>
      <p:pic>
        <p:nvPicPr>
          <p:cNvPr id="362" name="Google Shape;362;p47" descr="daum_equation_1503725699601.png"/>
          <p:cNvPicPr preferRelativeResize="0"/>
          <p:nvPr/>
        </p:nvPicPr>
        <p:blipFill>
          <a:blip r:embed="rId4">
            <a:alphaModFix/>
          </a:blip>
          <a:stretch>
            <a:fillRect/>
          </a:stretch>
        </p:blipFill>
        <p:spPr>
          <a:xfrm rot="10800000">
            <a:off x="452916" y="4991100"/>
            <a:ext cx="4284" cy="875"/>
          </a:xfrm>
          <a:prstGeom prst="rect">
            <a:avLst/>
          </a:prstGeom>
          <a:noFill/>
          <a:ln>
            <a:noFill/>
          </a:ln>
        </p:spPr>
      </p:pic>
      <p:sp>
        <p:nvSpPr>
          <p:cNvPr id="363" name="Google Shape;363;p47"/>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Cache</a:t>
            </a:r>
            <a:endParaRPr sz="2400"/>
          </a:p>
        </p:txBody>
      </p:sp>
      <p:sp>
        <p:nvSpPr>
          <p:cNvPr id="364" name="Google Shape;364;p47"/>
          <p:cNvSpPr txBox="1"/>
          <p:nvPr/>
        </p:nvSpPr>
        <p:spPr>
          <a:xfrm>
            <a:off x="300525" y="619675"/>
            <a:ext cx="8741100" cy="44265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None/>
            </a:pPr>
            <a:r>
              <a:rPr lang="en">
                <a:solidFill>
                  <a:srgbClr val="222222"/>
                </a:solidFill>
                <a:highlight>
                  <a:srgbClr val="FFFFFF"/>
                </a:highlight>
                <a:latin typeface="Proxima Nova"/>
                <a:ea typeface="Proxima Nova"/>
                <a:cs typeface="Proxima Nova"/>
                <a:sym typeface="Proxima Nova"/>
              </a:rPr>
              <a:t>Cache použijeme v případě, že chceme načíst resource nebo data jednou, ale používat vícekrát. Jedná se o další design pattern, který se hojně používá pro zlepšení performance. </a:t>
            </a:r>
            <a:endParaRPr>
              <a:solidFill>
                <a:srgbClr val="222222"/>
              </a:solidFill>
              <a:highlight>
                <a:srgbClr val="FFFFFF"/>
              </a:highlight>
              <a:latin typeface="Proxima Nova"/>
              <a:ea typeface="Proxima Nova"/>
              <a:cs typeface="Proxima Nova"/>
              <a:sym typeface="Proxima Nova"/>
            </a:endParaRPr>
          </a:p>
          <a:p>
            <a:pPr marL="0" lvl="0" indent="0" algn="just" rtl="0">
              <a:lnSpc>
                <a:spcPct val="100000"/>
              </a:lnSpc>
              <a:spcBef>
                <a:spcPts val="1200"/>
              </a:spcBef>
              <a:spcAft>
                <a:spcPts val="0"/>
              </a:spcAft>
              <a:buNone/>
            </a:pPr>
            <a:r>
              <a:rPr lang="en">
                <a:solidFill>
                  <a:srgbClr val="222222"/>
                </a:solidFill>
                <a:latin typeface="Proxima Nova"/>
                <a:ea typeface="Proxima Nova"/>
                <a:cs typeface="Proxima Nova"/>
                <a:sym typeface="Proxima Nova"/>
              </a:rPr>
              <a:t>Cache funguje takto: Aplikace požaduje data z cache pomocí klíče. Pokud klíč není nalezen, aplikace načte data z externího zdroje dat (pomalého) a vloží je do cache. Další požadavek na klíč je obsluhován z cache.</a:t>
            </a:r>
            <a:endParaRPr>
              <a:solidFill>
                <a:srgbClr val="222222"/>
              </a:solidFill>
              <a:highlight>
                <a:srgbClr val="FFFFFF"/>
              </a:highlight>
              <a:latin typeface="Proxima Nova"/>
              <a:ea typeface="Proxima Nova"/>
              <a:cs typeface="Proxima Nova"/>
              <a:sym typeface="Proxima Nova"/>
            </a:endParaRPr>
          </a:p>
          <a:p>
            <a:pPr marL="0" lvl="0" indent="0" algn="just" rtl="0">
              <a:lnSpc>
                <a:spcPct val="100000"/>
              </a:lnSpc>
              <a:spcBef>
                <a:spcPts val="1200"/>
              </a:spcBef>
              <a:spcAft>
                <a:spcPts val="0"/>
              </a:spcAft>
              <a:buNone/>
            </a:pPr>
            <a:r>
              <a:rPr lang="en">
                <a:solidFill>
                  <a:srgbClr val="222222"/>
                </a:solidFill>
                <a:highlight>
                  <a:srgbClr val="FFFFFF"/>
                </a:highlight>
                <a:latin typeface="Proxima Nova"/>
                <a:ea typeface="Proxima Nova"/>
                <a:cs typeface="Proxima Nova"/>
                <a:sym typeface="Proxima Nova"/>
              </a:rPr>
              <a:t>Cache nalezneme na různých vrstvách systému, většinou se používá několik cache najednou (jedna na každé vrstvě)</a:t>
            </a:r>
            <a:endParaRPr>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1200"/>
              </a:spcBef>
              <a:spcAft>
                <a:spcPts val="0"/>
              </a:spcAft>
              <a:buNone/>
            </a:pPr>
            <a:endParaRPr sz="1200">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1200"/>
              </a:spcBef>
              <a:spcAft>
                <a:spcPts val="0"/>
              </a:spcAft>
              <a:buNone/>
            </a:pPr>
            <a:endParaRPr sz="1200">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1200"/>
              </a:spcBef>
              <a:spcAft>
                <a:spcPts val="0"/>
              </a:spcAft>
              <a:buNone/>
            </a:pPr>
            <a:endParaRPr sz="1200">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1200"/>
              </a:spcBef>
              <a:spcAft>
                <a:spcPts val="0"/>
              </a:spcAft>
              <a:buNone/>
            </a:pPr>
            <a:endParaRPr sz="1200">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1200"/>
              </a:spcBef>
              <a:spcAft>
                <a:spcPts val="0"/>
              </a:spcAft>
              <a:buNone/>
            </a:pPr>
            <a:endParaRPr sz="1200">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1200"/>
              </a:spcBef>
              <a:spcAft>
                <a:spcPts val="0"/>
              </a:spcAft>
              <a:buNone/>
            </a:pPr>
            <a:endParaRPr sz="1200">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1200"/>
              </a:spcBef>
              <a:spcAft>
                <a:spcPts val="1200"/>
              </a:spcAft>
              <a:buNone/>
            </a:pPr>
            <a:r>
              <a:rPr lang="en" sz="1200" i="1">
                <a:solidFill>
                  <a:srgbClr val="222222"/>
                </a:solidFill>
                <a:highlight>
                  <a:srgbClr val="FFFFFF"/>
                </a:highlight>
                <a:latin typeface="Proxima Nova"/>
                <a:ea typeface="Proxima Nova"/>
                <a:cs typeface="Proxima Nova"/>
                <a:sym typeface="Proxima Nova"/>
              </a:rPr>
              <a:t>Pozn.: Design pattern object pool se liší od cache v tom, že spravuje řádově menší množství resources, resources se od sebe neliší a de facto je zapůjčují klientským threadům dokud ty je nevrátí. </a:t>
            </a:r>
            <a:endParaRPr sz="1200" i="1">
              <a:solidFill>
                <a:srgbClr val="222222"/>
              </a:solidFill>
              <a:highlight>
                <a:srgbClr val="FFFFFF"/>
              </a:highlight>
              <a:latin typeface="Proxima Nova"/>
              <a:ea typeface="Proxima Nova"/>
              <a:cs typeface="Proxima Nova"/>
              <a:sym typeface="Proxima Nov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69" name="Google Shape;369;p48"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370" name="Google Shape;370;p48"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371" name="Google Shape;371;p48"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372" name="Google Shape;372;p48"/>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Cache</a:t>
            </a:r>
            <a:endParaRPr sz="2400"/>
          </a:p>
        </p:txBody>
      </p:sp>
      <p:sp>
        <p:nvSpPr>
          <p:cNvPr id="373" name="Google Shape;373;p48"/>
          <p:cNvSpPr txBox="1"/>
          <p:nvPr/>
        </p:nvSpPr>
        <p:spPr>
          <a:xfrm>
            <a:off x="211400" y="595500"/>
            <a:ext cx="8838300" cy="4395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rgbClr val="222222"/>
                </a:solidFill>
                <a:latin typeface="Proxima Nova"/>
                <a:ea typeface="Proxima Nova"/>
                <a:cs typeface="Proxima Nova"/>
                <a:sym typeface="Proxima Nova"/>
              </a:rPr>
              <a:t>Performance charakteristika cache</a:t>
            </a:r>
            <a:endParaRPr b="1">
              <a:solidFill>
                <a:srgbClr val="222222"/>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a:solidFill>
                  <a:srgbClr val="222222"/>
                </a:solidFill>
                <a:latin typeface="Proxima Nova"/>
                <a:ea typeface="Proxima Nova"/>
                <a:cs typeface="Proxima Nova"/>
                <a:sym typeface="Proxima Nova"/>
              </a:rPr>
              <a:t>Hlavní charakteristikou výkonnosti cache je poměr </a:t>
            </a:r>
            <a:r>
              <a:rPr lang="en" b="1" i="1">
                <a:solidFill>
                  <a:srgbClr val="222222"/>
                </a:solidFill>
                <a:latin typeface="Proxima Nova"/>
                <a:ea typeface="Proxima Nova"/>
                <a:cs typeface="Proxima Nova"/>
                <a:sym typeface="Proxima Nova"/>
              </a:rPr>
              <a:t>hit / miss ratio</a:t>
            </a:r>
            <a:r>
              <a:rPr lang="en">
                <a:solidFill>
                  <a:srgbClr val="222222"/>
                </a:solidFill>
                <a:latin typeface="Proxima Nova"/>
                <a:ea typeface="Proxima Nova"/>
                <a:cs typeface="Proxima Nova"/>
                <a:sym typeface="Proxima Nova"/>
              </a:rPr>
              <a:t>. Vysoký poměr znamená efektivní cache. Nízký poměr naopak znamená, že buď se cachují data, která by se neměla cachovat nebo je cache příliš malá =&gt; optimalizace cache, aby se necachovala nevhodná data a aby cache měla optimální velikost.</a:t>
            </a:r>
            <a:endParaRPr>
              <a:solidFill>
                <a:srgbClr val="222222"/>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sz="1200" b="1">
              <a:solidFill>
                <a:srgbClr val="222222"/>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b="1">
                <a:solidFill>
                  <a:srgbClr val="222222"/>
                </a:solidFill>
                <a:latin typeface="Proxima Nova"/>
                <a:ea typeface="Proxima Nova"/>
                <a:cs typeface="Proxima Nova"/>
                <a:sym typeface="Proxima Nova"/>
              </a:rPr>
              <a:t>Cache eviction policy</a:t>
            </a:r>
            <a:endParaRPr b="1">
              <a:solidFill>
                <a:srgbClr val="222222"/>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a:solidFill>
                  <a:srgbClr val="222222"/>
                </a:solidFill>
                <a:latin typeface="Proxima Nova"/>
                <a:ea typeface="Proxima Nova"/>
                <a:cs typeface="Proxima Nova"/>
                <a:sym typeface="Proxima Nova"/>
              </a:rPr>
              <a:t>Algoritmus podle kterého jsou prvky odebírány z cache a naopak jsou přidávány nové tak, aby nebyla překročena kapacita cache. Jako vhodný se jeví algoritmus LRU (Last Recently Used). Typickou implementací LRU eviction policy je </a:t>
            </a:r>
            <a:r>
              <a:rPr lang="en" i="1">
                <a:solidFill>
                  <a:srgbClr val="222222"/>
                </a:solidFill>
                <a:latin typeface="Proxima Nova"/>
                <a:ea typeface="Proxima Nova"/>
                <a:cs typeface="Proxima Nova"/>
                <a:sym typeface="Proxima Nova"/>
              </a:rPr>
              <a:t>Map</a:t>
            </a:r>
            <a:r>
              <a:rPr lang="en">
                <a:solidFill>
                  <a:srgbClr val="222222"/>
                </a:solidFill>
                <a:latin typeface="Proxima Nova"/>
                <a:ea typeface="Proxima Nova"/>
                <a:cs typeface="Proxima Nova"/>
                <a:sym typeface="Proxima Nova"/>
              </a:rPr>
              <a:t> a </a:t>
            </a:r>
            <a:r>
              <a:rPr lang="en" i="1">
                <a:solidFill>
                  <a:srgbClr val="222222"/>
                </a:solidFill>
                <a:latin typeface="Proxima Nova"/>
                <a:ea typeface="Proxima Nova"/>
                <a:cs typeface="Proxima Nova"/>
                <a:sym typeface="Proxima Nova"/>
              </a:rPr>
              <a:t>LinkedList</a:t>
            </a:r>
            <a:r>
              <a:rPr lang="en">
                <a:solidFill>
                  <a:srgbClr val="222222"/>
                </a:solidFill>
                <a:latin typeface="Proxima Nova"/>
                <a:ea typeface="Proxima Nova"/>
                <a:cs typeface="Proxima Nova"/>
                <a:sym typeface="Proxima Nova"/>
              </a:rPr>
              <a:t>. Map drží cachované prvky, které se vybírají podle klíče a LinkedList pak udržuje pořadí v jakém byly prvky naposledy použity (znovu čtený nebo nově přidaný prvek je na začátku seznamu)</a:t>
            </a:r>
            <a:endParaRPr b="1">
              <a:solidFill>
                <a:srgbClr val="262626"/>
              </a:solidFill>
              <a:highlight>
                <a:srgbClr val="FFFFFF"/>
              </a:highlight>
            </a:endParaRPr>
          </a:p>
          <a:p>
            <a:pPr marL="0" lvl="0" indent="0" algn="just" rtl="0">
              <a:lnSpc>
                <a:spcPct val="115000"/>
              </a:lnSpc>
              <a:spcBef>
                <a:spcPts val="0"/>
              </a:spcBef>
              <a:spcAft>
                <a:spcPts val="0"/>
              </a:spcAft>
              <a:buNone/>
            </a:pPr>
            <a:endParaRPr sz="1200">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600"/>
              </a:spcBef>
              <a:spcAft>
                <a:spcPts val="0"/>
              </a:spcAft>
              <a:buNone/>
            </a:pPr>
            <a:r>
              <a:rPr lang="en" sz="1200" b="1">
                <a:solidFill>
                  <a:srgbClr val="222222"/>
                </a:solidFill>
                <a:highlight>
                  <a:srgbClr val="FFFFFF"/>
                </a:highlight>
                <a:latin typeface="Proxima Nova"/>
                <a:ea typeface="Proxima Nova"/>
                <a:cs typeface="Proxima Nova"/>
                <a:sym typeface="Proxima Nova"/>
              </a:rPr>
              <a:t>Faktory ovlivňující řešení cache        </a:t>
            </a:r>
            <a:endParaRPr sz="1200" b="1">
              <a:solidFill>
                <a:srgbClr val="222222"/>
              </a:solidFill>
              <a:highlight>
                <a:srgbClr val="FFFFFF"/>
              </a:highlight>
              <a:latin typeface="Proxima Nova"/>
              <a:ea typeface="Proxima Nova"/>
              <a:cs typeface="Proxima Nova"/>
              <a:sym typeface="Proxima Nova"/>
            </a:endParaRPr>
          </a:p>
          <a:p>
            <a:pPr marL="457200" lvl="0" indent="-304800" algn="just" rtl="0">
              <a:lnSpc>
                <a:spcPct val="115000"/>
              </a:lnSpc>
              <a:spcBef>
                <a:spcPts val="600"/>
              </a:spcBef>
              <a:spcAft>
                <a:spcPts val="0"/>
              </a:spcAft>
              <a:buClr>
                <a:srgbClr val="222222"/>
              </a:buClr>
              <a:buSzPts val="1200"/>
              <a:buFont typeface="Proxima Nova"/>
              <a:buChar char="●"/>
            </a:pPr>
            <a:r>
              <a:rPr lang="en" sz="1200">
                <a:solidFill>
                  <a:srgbClr val="222222"/>
                </a:solidFill>
                <a:highlight>
                  <a:srgbClr val="FFFFFF"/>
                </a:highlight>
                <a:latin typeface="Proxima Nova"/>
                <a:ea typeface="Proxima Nova"/>
                <a:cs typeface="Proxima Nova"/>
                <a:sym typeface="Proxima Nova"/>
              </a:rPr>
              <a:t>TTL (Time to Live)</a:t>
            </a:r>
            <a:endParaRPr sz="1200">
              <a:solidFill>
                <a:srgbClr val="222222"/>
              </a:solidFill>
              <a:highlight>
                <a:srgbClr val="FFFFFF"/>
              </a:highlight>
              <a:latin typeface="Proxima Nova"/>
              <a:ea typeface="Proxima Nova"/>
              <a:cs typeface="Proxima Nova"/>
              <a:sym typeface="Proxima Nova"/>
            </a:endParaRPr>
          </a:p>
          <a:p>
            <a:pPr marL="457200" lvl="0" indent="-304800" algn="just" rtl="0">
              <a:lnSpc>
                <a:spcPct val="115000"/>
              </a:lnSpc>
              <a:spcBef>
                <a:spcPts val="0"/>
              </a:spcBef>
              <a:spcAft>
                <a:spcPts val="0"/>
              </a:spcAft>
              <a:buClr>
                <a:srgbClr val="222222"/>
              </a:buClr>
              <a:buSzPts val="1200"/>
              <a:buFont typeface="Proxima Nova"/>
              <a:buChar char="●"/>
            </a:pPr>
            <a:r>
              <a:rPr lang="en" sz="1200">
                <a:solidFill>
                  <a:srgbClr val="222222"/>
                </a:solidFill>
                <a:highlight>
                  <a:srgbClr val="FFFFFF"/>
                </a:highlight>
                <a:latin typeface="Proxima Nova"/>
                <a:ea typeface="Proxima Nova"/>
                <a:cs typeface="Proxima Nova"/>
                <a:sym typeface="Proxima Nova"/>
              </a:rPr>
              <a:t>Frekvence čtení a zápisu</a:t>
            </a:r>
            <a:endParaRPr sz="1200">
              <a:solidFill>
                <a:srgbClr val="222222"/>
              </a:solidFill>
              <a:highlight>
                <a:srgbClr val="FFFFFF"/>
              </a:highlight>
              <a:latin typeface="Proxima Nova"/>
              <a:ea typeface="Proxima Nova"/>
              <a:cs typeface="Proxima Nova"/>
              <a:sym typeface="Proxima Nova"/>
            </a:endParaRPr>
          </a:p>
          <a:p>
            <a:pPr marL="457200" lvl="0" indent="-304800" algn="just" rtl="0">
              <a:lnSpc>
                <a:spcPct val="115000"/>
              </a:lnSpc>
              <a:spcBef>
                <a:spcPts val="0"/>
              </a:spcBef>
              <a:spcAft>
                <a:spcPts val="0"/>
              </a:spcAft>
              <a:buClr>
                <a:srgbClr val="222222"/>
              </a:buClr>
              <a:buSzPts val="1200"/>
              <a:buFont typeface="Proxima Nova"/>
              <a:buChar char="●"/>
            </a:pPr>
            <a:r>
              <a:rPr lang="en" sz="1200">
                <a:solidFill>
                  <a:srgbClr val="222222"/>
                </a:solidFill>
                <a:highlight>
                  <a:srgbClr val="FFFFFF"/>
                </a:highlight>
                <a:latin typeface="Proxima Nova"/>
                <a:ea typeface="Proxima Nova"/>
                <a:cs typeface="Proxima Nova"/>
                <a:sym typeface="Proxima Nova"/>
              </a:rPr>
              <a:t>Škálovatelnost</a:t>
            </a:r>
            <a:endParaRPr sz="1200">
              <a:solidFill>
                <a:srgbClr val="222222"/>
              </a:solidFill>
              <a:highlight>
                <a:srgbClr val="FFFFFF"/>
              </a:highlight>
              <a:latin typeface="Proxima Nova"/>
              <a:ea typeface="Proxima Nova"/>
              <a:cs typeface="Proxima Nova"/>
              <a:sym typeface="Proxima Nova"/>
            </a:endParaRPr>
          </a:p>
          <a:p>
            <a:pPr marL="457200" lvl="0" indent="-304800" algn="just" rtl="0">
              <a:lnSpc>
                <a:spcPct val="115000"/>
              </a:lnSpc>
              <a:spcBef>
                <a:spcPts val="0"/>
              </a:spcBef>
              <a:spcAft>
                <a:spcPts val="0"/>
              </a:spcAft>
              <a:buClr>
                <a:srgbClr val="222222"/>
              </a:buClr>
              <a:buSzPts val="1200"/>
              <a:buFont typeface="Proxima Nova"/>
              <a:buChar char="●"/>
            </a:pPr>
            <a:r>
              <a:rPr lang="en" sz="1200">
                <a:solidFill>
                  <a:srgbClr val="222222"/>
                </a:solidFill>
                <a:highlight>
                  <a:srgbClr val="FFFFFF"/>
                </a:highlight>
                <a:latin typeface="Proxima Nova"/>
                <a:ea typeface="Proxima Nova"/>
                <a:cs typeface="Proxima Nova"/>
                <a:sym typeface="Proxima Nova"/>
              </a:rPr>
              <a:t>Velkost objektů a celé cache</a:t>
            </a:r>
            <a:endParaRPr sz="1200">
              <a:solidFill>
                <a:srgbClr val="222222"/>
              </a:solidFill>
              <a:highlight>
                <a:srgbClr val="FFFFFF"/>
              </a:highlight>
              <a:latin typeface="Proxima Nova"/>
              <a:ea typeface="Proxima Nova"/>
              <a:cs typeface="Proxima Nova"/>
              <a:sym typeface="Proxima Nova"/>
            </a:endParaRPr>
          </a:p>
          <a:p>
            <a:pPr marL="457200" lvl="0" indent="-304800" algn="just" rtl="0">
              <a:lnSpc>
                <a:spcPct val="115000"/>
              </a:lnSpc>
              <a:spcBef>
                <a:spcPts val="0"/>
              </a:spcBef>
              <a:spcAft>
                <a:spcPts val="0"/>
              </a:spcAft>
              <a:buClr>
                <a:srgbClr val="222222"/>
              </a:buClr>
              <a:buSzPts val="1200"/>
              <a:buFont typeface="Proxima Nova"/>
              <a:buChar char="●"/>
            </a:pPr>
            <a:r>
              <a:rPr lang="en" sz="1200">
                <a:solidFill>
                  <a:srgbClr val="222222"/>
                </a:solidFill>
                <a:highlight>
                  <a:srgbClr val="FFFFFF"/>
                </a:highlight>
                <a:latin typeface="Proxima Nova"/>
                <a:ea typeface="Proxima Nova"/>
                <a:cs typeface="Proxima Nova"/>
                <a:sym typeface="Proxima Nova"/>
              </a:rPr>
              <a:t>Dostupná paměť</a:t>
            </a:r>
            <a:endParaRPr sz="1200">
              <a:solidFill>
                <a:srgbClr val="222222"/>
              </a:solidFill>
              <a:highlight>
                <a:srgbClr val="FFFFFF"/>
              </a:highlight>
              <a:latin typeface="Proxima Nova"/>
              <a:ea typeface="Proxima Nova"/>
              <a:cs typeface="Proxima Nova"/>
              <a:sym typeface="Proxima Nova"/>
            </a:endParaRPr>
          </a:p>
        </p:txBody>
      </p:sp>
      <p:sp>
        <p:nvSpPr>
          <p:cNvPr id="374" name="Google Shape;374;p48"/>
          <p:cNvSpPr txBox="1"/>
          <p:nvPr/>
        </p:nvSpPr>
        <p:spPr>
          <a:xfrm>
            <a:off x="3283650" y="2925025"/>
            <a:ext cx="4677300" cy="17637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1200" b="1">
                <a:solidFill>
                  <a:srgbClr val="222222"/>
                </a:solidFill>
                <a:highlight>
                  <a:srgbClr val="FFFFFF"/>
                </a:highlight>
                <a:latin typeface="Proxima Nova"/>
                <a:ea typeface="Proxima Nova"/>
                <a:cs typeface="Proxima Nova"/>
                <a:sym typeface="Proxima Nova"/>
              </a:rPr>
              <a:t>Existuje celá řada caching frameworků, které se liší dle účelu, škálovatelnosti, distribuovatelnosti</a:t>
            </a:r>
            <a:endParaRPr sz="1200" b="1">
              <a:solidFill>
                <a:srgbClr val="222222"/>
              </a:solidFill>
              <a:highlight>
                <a:srgbClr val="FFFFFF"/>
              </a:highlight>
              <a:latin typeface="Proxima Nova"/>
              <a:ea typeface="Proxima Nova"/>
              <a:cs typeface="Proxima Nova"/>
              <a:sym typeface="Proxima Nova"/>
            </a:endParaRPr>
          </a:p>
          <a:p>
            <a:pPr marL="457200" lvl="0" indent="-304800" algn="just" rtl="0">
              <a:lnSpc>
                <a:spcPct val="115000"/>
              </a:lnSpc>
              <a:spcBef>
                <a:spcPts val="600"/>
              </a:spcBef>
              <a:spcAft>
                <a:spcPts val="0"/>
              </a:spcAft>
              <a:buClr>
                <a:srgbClr val="222222"/>
              </a:buClr>
              <a:buSzPts val="1200"/>
              <a:buFont typeface="Proxima Nova"/>
              <a:buChar char="●"/>
            </a:pPr>
            <a:r>
              <a:rPr lang="en" sz="1200">
                <a:solidFill>
                  <a:srgbClr val="222222"/>
                </a:solidFill>
                <a:highlight>
                  <a:srgbClr val="FFFFFF"/>
                </a:highlight>
                <a:latin typeface="Proxima Nova"/>
                <a:ea typeface="Proxima Nova"/>
                <a:cs typeface="Proxima Nova"/>
                <a:sym typeface="Proxima Nova"/>
              </a:rPr>
              <a:t>EHCache</a:t>
            </a:r>
            <a:endParaRPr sz="1200">
              <a:solidFill>
                <a:srgbClr val="222222"/>
              </a:solidFill>
              <a:highlight>
                <a:srgbClr val="FFFFFF"/>
              </a:highlight>
              <a:latin typeface="Proxima Nova"/>
              <a:ea typeface="Proxima Nova"/>
              <a:cs typeface="Proxima Nova"/>
              <a:sym typeface="Proxima Nova"/>
            </a:endParaRPr>
          </a:p>
          <a:p>
            <a:pPr marL="457200" lvl="0" indent="-304800" algn="just" rtl="0">
              <a:lnSpc>
                <a:spcPct val="115000"/>
              </a:lnSpc>
              <a:spcBef>
                <a:spcPts val="0"/>
              </a:spcBef>
              <a:spcAft>
                <a:spcPts val="0"/>
              </a:spcAft>
              <a:buClr>
                <a:srgbClr val="222222"/>
              </a:buClr>
              <a:buSzPts val="1200"/>
              <a:buFont typeface="Proxima Nova"/>
              <a:buChar char="●"/>
            </a:pPr>
            <a:r>
              <a:rPr lang="en" sz="1200">
                <a:solidFill>
                  <a:srgbClr val="222222"/>
                </a:solidFill>
                <a:highlight>
                  <a:srgbClr val="FFFFFF"/>
                </a:highlight>
                <a:latin typeface="Proxima Nova"/>
                <a:ea typeface="Proxima Nova"/>
                <a:cs typeface="Proxima Nova"/>
                <a:sym typeface="Proxima Nova"/>
              </a:rPr>
              <a:t>Redis</a:t>
            </a:r>
            <a:endParaRPr sz="1200">
              <a:solidFill>
                <a:srgbClr val="222222"/>
              </a:solidFill>
              <a:highlight>
                <a:srgbClr val="FFFFFF"/>
              </a:highlight>
              <a:latin typeface="Proxima Nova"/>
              <a:ea typeface="Proxima Nova"/>
              <a:cs typeface="Proxima Nova"/>
              <a:sym typeface="Proxima Nova"/>
            </a:endParaRPr>
          </a:p>
          <a:p>
            <a:pPr marL="457200" lvl="0" indent="-304800" algn="just" rtl="0">
              <a:lnSpc>
                <a:spcPct val="115000"/>
              </a:lnSpc>
              <a:spcBef>
                <a:spcPts val="0"/>
              </a:spcBef>
              <a:spcAft>
                <a:spcPts val="0"/>
              </a:spcAft>
              <a:buClr>
                <a:srgbClr val="222222"/>
              </a:buClr>
              <a:buSzPts val="1200"/>
              <a:buFont typeface="Proxima Nova"/>
              <a:buChar char="●"/>
            </a:pPr>
            <a:r>
              <a:rPr lang="en" sz="1200">
                <a:solidFill>
                  <a:srgbClr val="222222"/>
                </a:solidFill>
                <a:highlight>
                  <a:srgbClr val="FFFFFF"/>
                </a:highlight>
                <a:latin typeface="Proxima Nova"/>
                <a:ea typeface="Proxima Nova"/>
                <a:cs typeface="Proxima Nova"/>
                <a:sym typeface="Proxima Nova"/>
              </a:rPr>
              <a:t>ExtremeScale</a:t>
            </a:r>
            <a:endParaRPr sz="1200">
              <a:solidFill>
                <a:srgbClr val="222222"/>
              </a:solidFill>
              <a:highlight>
                <a:srgbClr val="FFFFFF"/>
              </a:highlight>
              <a:latin typeface="Proxima Nova"/>
              <a:ea typeface="Proxima Nova"/>
              <a:cs typeface="Proxima Nova"/>
              <a:sym typeface="Proxima Nova"/>
            </a:endParaRPr>
          </a:p>
          <a:p>
            <a:pPr marL="457200" lvl="0" indent="-304800" algn="just" rtl="0">
              <a:lnSpc>
                <a:spcPct val="115000"/>
              </a:lnSpc>
              <a:spcBef>
                <a:spcPts val="0"/>
              </a:spcBef>
              <a:spcAft>
                <a:spcPts val="0"/>
              </a:spcAft>
              <a:buClr>
                <a:srgbClr val="222222"/>
              </a:buClr>
              <a:buSzPts val="1200"/>
              <a:buFont typeface="Proxima Nova"/>
              <a:buChar char="●"/>
            </a:pPr>
            <a:r>
              <a:rPr lang="en" sz="1200">
                <a:solidFill>
                  <a:srgbClr val="222222"/>
                </a:solidFill>
                <a:highlight>
                  <a:srgbClr val="FFFFFF"/>
                </a:highlight>
                <a:latin typeface="Proxima Nova"/>
                <a:ea typeface="Proxima Nova"/>
                <a:cs typeface="Proxima Nova"/>
                <a:sym typeface="Proxima Nova"/>
              </a:rPr>
              <a:t>Hazelcast</a:t>
            </a:r>
            <a:endParaRPr sz="1200">
              <a:solidFill>
                <a:srgbClr val="222222"/>
              </a:solidFill>
              <a:highlight>
                <a:srgbClr val="FFFFFF"/>
              </a:highlight>
              <a:latin typeface="Proxima Nova"/>
              <a:ea typeface="Proxima Nova"/>
              <a:cs typeface="Proxima Nova"/>
              <a:sym typeface="Proxima Nova"/>
            </a:endParaRPr>
          </a:p>
        </p:txBody>
      </p:sp>
      <p:sp>
        <p:nvSpPr>
          <p:cNvPr id="375" name="Google Shape;375;p48"/>
          <p:cNvSpPr txBox="1"/>
          <p:nvPr/>
        </p:nvSpPr>
        <p:spPr>
          <a:xfrm>
            <a:off x="211400" y="4551800"/>
            <a:ext cx="8520600" cy="3531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600"/>
              </a:spcAft>
              <a:buNone/>
            </a:pPr>
            <a:r>
              <a:rPr lang="en" sz="1200" i="1">
                <a:solidFill>
                  <a:srgbClr val="222222"/>
                </a:solidFill>
                <a:highlight>
                  <a:srgbClr val="FFFFFF"/>
                </a:highlight>
                <a:latin typeface="Proxima Nova"/>
                <a:ea typeface="Proxima Nova"/>
                <a:cs typeface="Proxima Nova"/>
                <a:sym typeface="Proxima Nova"/>
              </a:rPr>
              <a:t>Pozn. Realizace enterprise class cache zahrnuje implementaci netriviálních operací jako je zajištění koherence (data jsou konzistentní přes více zejména distribuovaných instancí cache), invalidace změněných dat, elastické škálování atd.</a:t>
            </a:r>
            <a:endParaRPr i="1"/>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pic>
        <p:nvPicPr>
          <p:cNvPr id="380" name="Google Shape;380;p49"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381" name="Google Shape;381;p49"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382" name="Google Shape;382;p49"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383" name="Google Shape;383;p49"/>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Application cache v Java</a:t>
            </a:r>
            <a:endParaRPr sz="2400"/>
          </a:p>
        </p:txBody>
      </p:sp>
      <p:pic>
        <p:nvPicPr>
          <p:cNvPr id="384" name="Google Shape;384;p49"/>
          <p:cNvPicPr preferRelativeResize="0"/>
          <p:nvPr/>
        </p:nvPicPr>
        <p:blipFill>
          <a:blip r:embed="rId4">
            <a:alphaModFix/>
          </a:blip>
          <a:stretch>
            <a:fillRect/>
          </a:stretch>
        </p:blipFill>
        <p:spPr>
          <a:xfrm>
            <a:off x="5269250" y="494100"/>
            <a:ext cx="3462751" cy="4155302"/>
          </a:xfrm>
          <a:prstGeom prst="rect">
            <a:avLst/>
          </a:prstGeom>
          <a:noFill/>
          <a:ln>
            <a:noFill/>
          </a:ln>
        </p:spPr>
      </p:pic>
      <p:sp>
        <p:nvSpPr>
          <p:cNvPr id="385" name="Google Shape;385;p49"/>
          <p:cNvSpPr txBox="1"/>
          <p:nvPr/>
        </p:nvSpPr>
        <p:spPr>
          <a:xfrm>
            <a:off x="211400" y="807950"/>
            <a:ext cx="5132100" cy="864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400"/>
              </a:spcBef>
              <a:spcAft>
                <a:spcPts val="0"/>
              </a:spcAft>
              <a:buNone/>
            </a:pPr>
            <a:r>
              <a:rPr lang="en">
                <a:solidFill>
                  <a:srgbClr val="262626"/>
                </a:solidFill>
                <a:highlight>
                  <a:srgbClr val="FFFFFF"/>
                </a:highlight>
                <a:latin typeface="Proxima Nova"/>
                <a:ea typeface="Proxima Nova"/>
                <a:cs typeface="Proxima Nova"/>
                <a:sym typeface="Proxima Nova"/>
              </a:rPr>
              <a:t>Application cache je cache, ke které aplikace přistupuje napřímo. Aplikace využívá toho, že nejčastěji používaná data jsou uložena v paměti.</a:t>
            </a:r>
            <a:endParaRPr b="1">
              <a:solidFill>
                <a:srgbClr val="262626"/>
              </a:solidFill>
              <a:highlight>
                <a:srgbClr val="FFFFFF"/>
              </a:highlight>
              <a:latin typeface="Proxima Nova"/>
              <a:ea typeface="Proxima Nova"/>
              <a:cs typeface="Proxima Nova"/>
              <a:sym typeface="Proxima Nova"/>
            </a:endParaRPr>
          </a:p>
          <a:p>
            <a:pPr marL="0" lvl="0" indent="5905500" algn="l" rtl="0">
              <a:lnSpc>
                <a:spcPct val="115000"/>
              </a:lnSpc>
              <a:spcBef>
                <a:spcPts val="1100"/>
              </a:spcBef>
              <a:spcAft>
                <a:spcPts val="0"/>
              </a:spcAft>
              <a:buNone/>
            </a:pPr>
            <a:endParaRPr sz="1450" b="1">
              <a:solidFill>
                <a:srgbClr val="262626"/>
              </a:solidFill>
              <a:highlight>
                <a:srgbClr val="FFFFFF"/>
              </a:highlight>
              <a:latin typeface="Proxima Nova"/>
              <a:ea typeface="Proxima Nova"/>
              <a:cs typeface="Proxima Nova"/>
              <a:sym typeface="Proxima Nova"/>
            </a:endParaRPr>
          </a:p>
        </p:txBody>
      </p:sp>
      <p:sp>
        <p:nvSpPr>
          <p:cNvPr id="386" name="Google Shape;386;p49"/>
          <p:cNvSpPr txBox="1"/>
          <p:nvPr/>
        </p:nvSpPr>
        <p:spPr>
          <a:xfrm>
            <a:off x="201450" y="1376900"/>
            <a:ext cx="5408700" cy="36150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a:solidFill>
                  <a:srgbClr val="222222"/>
                </a:solidFill>
                <a:highlight>
                  <a:srgbClr val="FFFFFF"/>
                </a:highlight>
                <a:latin typeface="Proxima Nova"/>
                <a:ea typeface="Proxima Nova"/>
                <a:cs typeface="Proxima Nova"/>
                <a:sym typeface="Proxima Nova"/>
              </a:rPr>
              <a:t>Základní cache pattern v Java má následující vlastnosti:</a:t>
            </a:r>
            <a:endParaRPr>
              <a:solidFill>
                <a:srgbClr val="222222"/>
              </a:solidFill>
              <a:highlight>
                <a:srgbClr val="FFFFFF"/>
              </a:highlight>
              <a:latin typeface="Proxima Nova"/>
              <a:ea typeface="Proxima Nova"/>
              <a:cs typeface="Proxima Nova"/>
              <a:sym typeface="Proxima Nova"/>
            </a:endParaRPr>
          </a:p>
          <a:p>
            <a:pPr marL="457200" lvl="0" indent="-317500" algn="just" rtl="0">
              <a:lnSpc>
                <a:spcPct val="115000"/>
              </a:lnSpc>
              <a:spcBef>
                <a:spcPts val="600"/>
              </a:spcBef>
              <a:spcAft>
                <a:spcPts val="0"/>
              </a:spcAft>
              <a:buClr>
                <a:srgbClr val="222222"/>
              </a:buClr>
              <a:buSzPts val="1400"/>
              <a:buFont typeface="Proxima Nova"/>
              <a:buChar char="●"/>
            </a:pPr>
            <a:r>
              <a:rPr lang="en">
                <a:solidFill>
                  <a:srgbClr val="222222"/>
                </a:solidFill>
                <a:highlight>
                  <a:srgbClr val="FFFFFF"/>
                </a:highlight>
                <a:latin typeface="Proxima Nova"/>
                <a:ea typeface="Proxima Nova"/>
                <a:cs typeface="Proxima Nova"/>
                <a:sym typeface="Proxima Nova"/>
              </a:rPr>
              <a:t>Serializované Java objekty</a:t>
            </a:r>
            <a:endParaRPr>
              <a:solidFill>
                <a:srgbClr val="222222"/>
              </a:solidFill>
              <a:highlight>
                <a:srgbClr val="FFFFFF"/>
              </a:highlight>
              <a:latin typeface="Proxima Nova"/>
              <a:ea typeface="Proxima Nova"/>
              <a:cs typeface="Proxima Nova"/>
              <a:sym typeface="Proxima Nova"/>
            </a:endParaRPr>
          </a:p>
          <a:p>
            <a:pPr marL="457200" lvl="0" indent="-317500" algn="just" rtl="0">
              <a:lnSpc>
                <a:spcPct val="115000"/>
              </a:lnSpc>
              <a:spcBef>
                <a:spcPts val="0"/>
              </a:spcBef>
              <a:spcAft>
                <a:spcPts val="0"/>
              </a:spcAft>
              <a:buClr>
                <a:srgbClr val="222222"/>
              </a:buClr>
              <a:buSzPts val="1400"/>
              <a:buFont typeface="Proxima Nova"/>
              <a:buChar char="●"/>
            </a:pPr>
            <a:r>
              <a:rPr lang="en">
                <a:solidFill>
                  <a:srgbClr val="222222"/>
                </a:solidFill>
                <a:highlight>
                  <a:srgbClr val="FFFFFF"/>
                </a:highlight>
                <a:latin typeface="Proxima Nova"/>
                <a:ea typeface="Proxima Nova"/>
                <a:cs typeface="Proxima Nova"/>
                <a:sym typeface="Proxima Nova"/>
              </a:rPr>
              <a:t>Uložení v paměti nebo souboru</a:t>
            </a:r>
            <a:endParaRPr>
              <a:solidFill>
                <a:srgbClr val="222222"/>
              </a:solidFill>
              <a:highlight>
                <a:srgbClr val="FFFFFF"/>
              </a:highlight>
              <a:latin typeface="Proxima Nova"/>
              <a:ea typeface="Proxima Nova"/>
              <a:cs typeface="Proxima Nova"/>
              <a:sym typeface="Proxima Nova"/>
            </a:endParaRPr>
          </a:p>
          <a:p>
            <a:pPr marL="457200" lvl="0" indent="-317500" algn="just" rtl="0">
              <a:lnSpc>
                <a:spcPct val="115000"/>
              </a:lnSpc>
              <a:spcBef>
                <a:spcPts val="0"/>
              </a:spcBef>
              <a:spcAft>
                <a:spcPts val="0"/>
              </a:spcAft>
              <a:buClr>
                <a:srgbClr val="222222"/>
              </a:buClr>
              <a:buSzPts val="1400"/>
              <a:buFont typeface="Proxima Nova"/>
              <a:buChar char="●"/>
            </a:pPr>
            <a:r>
              <a:rPr lang="en">
                <a:solidFill>
                  <a:srgbClr val="222222"/>
                </a:solidFill>
                <a:highlight>
                  <a:srgbClr val="FFFFFF"/>
                </a:highlight>
                <a:latin typeface="Proxima Nova"/>
                <a:ea typeface="Proxima Nova"/>
                <a:cs typeface="Proxima Nova"/>
                <a:sym typeface="Proxima Nova"/>
              </a:rPr>
              <a:t>Objekty jsou uloženy jako key-value páry</a:t>
            </a:r>
            <a:endParaRPr>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600"/>
              </a:spcBef>
              <a:spcAft>
                <a:spcPts val="0"/>
              </a:spcAft>
              <a:buNone/>
            </a:pPr>
            <a:endParaRPr sz="1200">
              <a:solidFill>
                <a:srgbClr val="222222"/>
              </a:solidFill>
              <a:highlight>
                <a:srgbClr val="FFFFFF"/>
              </a:highlight>
              <a:latin typeface="Proxima Nova"/>
              <a:ea typeface="Proxima Nova"/>
              <a:cs typeface="Proxima Nova"/>
              <a:sym typeface="Proxima Nova"/>
            </a:endParaRPr>
          </a:p>
          <a:p>
            <a:pPr marL="0" lvl="0" indent="0" algn="just" rtl="0">
              <a:lnSpc>
                <a:spcPct val="115000"/>
              </a:lnSpc>
              <a:spcBef>
                <a:spcPts val="600"/>
              </a:spcBef>
              <a:spcAft>
                <a:spcPts val="0"/>
              </a:spcAft>
              <a:buNone/>
            </a:pPr>
            <a:r>
              <a:rPr lang="en">
                <a:solidFill>
                  <a:srgbClr val="222222"/>
                </a:solidFill>
                <a:highlight>
                  <a:srgbClr val="FFFFFF"/>
                </a:highlight>
                <a:latin typeface="Proxima Nova"/>
                <a:ea typeface="Proxima Nova"/>
                <a:cs typeface="Proxima Nova"/>
                <a:sym typeface="Proxima Nova"/>
              </a:rPr>
              <a:t>Požití je např. pro: </a:t>
            </a:r>
            <a:endParaRPr>
              <a:solidFill>
                <a:srgbClr val="222222"/>
              </a:solidFill>
              <a:highlight>
                <a:srgbClr val="FFFFFF"/>
              </a:highlight>
              <a:latin typeface="Proxima Nova"/>
              <a:ea typeface="Proxima Nova"/>
              <a:cs typeface="Proxima Nova"/>
              <a:sym typeface="Proxima Nova"/>
            </a:endParaRPr>
          </a:p>
          <a:p>
            <a:pPr marL="457200" lvl="0" indent="-317500" algn="just" rtl="0">
              <a:lnSpc>
                <a:spcPct val="115000"/>
              </a:lnSpc>
              <a:spcBef>
                <a:spcPts val="600"/>
              </a:spcBef>
              <a:spcAft>
                <a:spcPts val="0"/>
              </a:spcAft>
              <a:buClr>
                <a:srgbClr val="222222"/>
              </a:buClr>
              <a:buSzPts val="1400"/>
              <a:buFont typeface="Proxima Nova"/>
              <a:buChar char="●"/>
            </a:pPr>
            <a:r>
              <a:rPr lang="en">
                <a:solidFill>
                  <a:srgbClr val="222222"/>
                </a:solidFill>
                <a:highlight>
                  <a:srgbClr val="FFFFFF"/>
                </a:highlight>
                <a:latin typeface="Proxima Nova"/>
                <a:ea typeface="Proxima Nova"/>
                <a:cs typeface="Proxima Nova"/>
                <a:sym typeface="Proxima Nova"/>
              </a:rPr>
              <a:t>Statická data</a:t>
            </a:r>
            <a:endParaRPr>
              <a:solidFill>
                <a:srgbClr val="222222"/>
              </a:solidFill>
              <a:highlight>
                <a:srgbClr val="FFFFFF"/>
              </a:highlight>
              <a:latin typeface="Proxima Nova"/>
              <a:ea typeface="Proxima Nova"/>
              <a:cs typeface="Proxima Nova"/>
              <a:sym typeface="Proxima Nova"/>
            </a:endParaRPr>
          </a:p>
          <a:p>
            <a:pPr marL="457200" lvl="0" indent="-317500" algn="just" rtl="0">
              <a:lnSpc>
                <a:spcPct val="115000"/>
              </a:lnSpc>
              <a:spcBef>
                <a:spcPts val="0"/>
              </a:spcBef>
              <a:spcAft>
                <a:spcPts val="0"/>
              </a:spcAft>
              <a:buClr>
                <a:srgbClr val="222222"/>
              </a:buClr>
              <a:buSzPts val="1400"/>
              <a:buFont typeface="Proxima Nova"/>
              <a:buChar char="●"/>
            </a:pPr>
            <a:r>
              <a:rPr lang="en">
                <a:solidFill>
                  <a:srgbClr val="222222"/>
                </a:solidFill>
                <a:highlight>
                  <a:srgbClr val="FFFFFF"/>
                </a:highlight>
                <a:latin typeface="Proxima Nova"/>
                <a:ea typeface="Proxima Nova"/>
                <a:cs typeface="Proxima Nova"/>
                <a:sym typeface="Proxima Nova"/>
              </a:rPr>
              <a:t>Číselníky</a:t>
            </a:r>
            <a:endParaRPr>
              <a:solidFill>
                <a:srgbClr val="222222"/>
              </a:solidFill>
              <a:highlight>
                <a:srgbClr val="FFFFFF"/>
              </a:highlight>
              <a:latin typeface="Proxima Nova"/>
              <a:ea typeface="Proxima Nova"/>
              <a:cs typeface="Proxima Nova"/>
              <a:sym typeface="Proxima Nova"/>
            </a:endParaRPr>
          </a:p>
          <a:p>
            <a:pPr marL="457200" lvl="0" indent="-317500" algn="just" rtl="0">
              <a:lnSpc>
                <a:spcPct val="115000"/>
              </a:lnSpc>
              <a:spcBef>
                <a:spcPts val="0"/>
              </a:spcBef>
              <a:spcAft>
                <a:spcPts val="0"/>
              </a:spcAft>
              <a:buClr>
                <a:srgbClr val="222222"/>
              </a:buClr>
              <a:buSzPts val="1400"/>
              <a:buFont typeface="Proxima Nova"/>
              <a:buChar char="●"/>
            </a:pPr>
            <a:r>
              <a:rPr lang="en">
                <a:solidFill>
                  <a:srgbClr val="222222"/>
                </a:solidFill>
                <a:highlight>
                  <a:srgbClr val="FFFFFF"/>
                </a:highlight>
                <a:latin typeface="Proxima Nova"/>
                <a:ea typeface="Proxima Nova"/>
                <a:cs typeface="Proxima Nova"/>
                <a:sym typeface="Proxima Nova"/>
              </a:rPr>
              <a:t>Pseudo statická data  - obsah katalogu, směnný kurz atd.</a:t>
            </a:r>
            <a:endParaRPr>
              <a:solidFill>
                <a:srgbClr val="222222"/>
              </a:solidFill>
              <a:highlight>
                <a:srgbClr val="FFFFFF"/>
              </a:highlight>
              <a:latin typeface="Proxima Nova"/>
              <a:ea typeface="Proxima Nova"/>
              <a:cs typeface="Proxima Nova"/>
              <a:sym typeface="Proxima Nova"/>
            </a:endParaRPr>
          </a:p>
          <a:p>
            <a:pPr marL="457200" lvl="0" indent="-317500" algn="just" rtl="0">
              <a:lnSpc>
                <a:spcPct val="115000"/>
              </a:lnSpc>
              <a:spcBef>
                <a:spcPts val="0"/>
              </a:spcBef>
              <a:spcAft>
                <a:spcPts val="0"/>
              </a:spcAft>
              <a:buClr>
                <a:srgbClr val="222222"/>
              </a:buClr>
              <a:buSzPts val="1400"/>
              <a:buFont typeface="Proxima Nova"/>
              <a:buChar char="●"/>
            </a:pPr>
            <a:r>
              <a:rPr lang="en">
                <a:solidFill>
                  <a:srgbClr val="222222"/>
                </a:solidFill>
                <a:highlight>
                  <a:srgbClr val="FFFFFF"/>
                </a:highlight>
                <a:latin typeface="Proxima Nova"/>
                <a:ea typeface="Proxima Nova"/>
                <a:cs typeface="Proxima Nova"/>
                <a:sym typeface="Proxima Nova"/>
              </a:rPr>
              <a:t>Kontextově specifická data - uživatelský profil, session data, data z externích systémů</a:t>
            </a:r>
            <a:endParaRPr>
              <a:solidFill>
                <a:srgbClr val="222222"/>
              </a:solidFill>
              <a:highlight>
                <a:srgbClr val="FFFFFF"/>
              </a:highlight>
              <a:latin typeface="Proxima Nova"/>
              <a:ea typeface="Proxima Nova"/>
              <a:cs typeface="Proxima Nova"/>
              <a:sym typeface="Proxima Nov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pic>
        <p:nvPicPr>
          <p:cNvPr id="391" name="Google Shape;391;p50"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392" name="Google Shape;392;p50"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393" name="Google Shape;393;p50"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394" name="Google Shape;394;p50"/>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Cache v ORM toolech (např. Hibernate)</a:t>
            </a:r>
            <a:endParaRPr sz="2400"/>
          </a:p>
        </p:txBody>
      </p:sp>
      <p:pic>
        <p:nvPicPr>
          <p:cNvPr id="395" name="Google Shape;395;p50"/>
          <p:cNvPicPr preferRelativeResize="0"/>
          <p:nvPr/>
        </p:nvPicPr>
        <p:blipFill>
          <a:blip r:embed="rId4">
            <a:alphaModFix/>
          </a:blip>
          <a:stretch>
            <a:fillRect/>
          </a:stretch>
        </p:blipFill>
        <p:spPr>
          <a:xfrm>
            <a:off x="4610825" y="1441825"/>
            <a:ext cx="4533175" cy="3457025"/>
          </a:xfrm>
          <a:prstGeom prst="rect">
            <a:avLst/>
          </a:prstGeom>
          <a:noFill/>
          <a:ln>
            <a:noFill/>
          </a:ln>
        </p:spPr>
      </p:pic>
      <p:sp>
        <p:nvSpPr>
          <p:cNvPr id="396" name="Google Shape;396;p50"/>
          <p:cNvSpPr txBox="1"/>
          <p:nvPr/>
        </p:nvSpPr>
        <p:spPr>
          <a:xfrm>
            <a:off x="211400" y="1240350"/>
            <a:ext cx="5325300" cy="2662800"/>
          </a:xfrm>
          <a:prstGeom prst="rect">
            <a:avLst/>
          </a:prstGeom>
          <a:noFill/>
          <a:ln>
            <a:noFill/>
          </a:ln>
        </p:spPr>
        <p:txBody>
          <a:bodyPr spcFirstLastPara="1" wrap="square" lIns="91425" tIns="91425" rIns="91425" bIns="91425" anchor="ctr" anchorCtr="0">
            <a:noAutofit/>
          </a:bodyPr>
          <a:lstStyle/>
          <a:p>
            <a:pPr marL="457200" lvl="0" indent="-317500" algn="l" rtl="0">
              <a:lnSpc>
                <a:spcPct val="115000"/>
              </a:lnSpc>
              <a:spcBef>
                <a:spcPts val="0"/>
              </a:spcBef>
              <a:spcAft>
                <a:spcPts val="0"/>
              </a:spcAft>
              <a:buClr>
                <a:srgbClr val="222222"/>
              </a:buClr>
              <a:buSzPts val="1400"/>
              <a:buFont typeface="Proxima Nova"/>
              <a:buChar char="●"/>
            </a:pPr>
            <a:r>
              <a:rPr lang="en" b="1">
                <a:solidFill>
                  <a:srgbClr val="222222"/>
                </a:solidFill>
                <a:latin typeface="Proxima Nova"/>
                <a:ea typeface="Proxima Nova"/>
                <a:cs typeface="Proxima Nova"/>
                <a:sym typeface="Proxima Nova"/>
              </a:rPr>
              <a:t>L1 cache</a:t>
            </a:r>
            <a:r>
              <a:rPr lang="en">
                <a:solidFill>
                  <a:srgbClr val="222222"/>
                </a:solidFill>
                <a:latin typeface="Proxima Nova"/>
                <a:ea typeface="Proxima Nova"/>
                <a:cs typeface="Proxima Nova"/>
                <a:sym typeface="Proxima Nova"/>
              </a:rPr>
              <a:t> - její scope je </a:t>
            </a:r>
            <a:r>
              <a:rPr lang="en" i="1">
                <a:solidFill>
                  <a:srgbClr val="222222"/>
                </a:solidFill>
                <a:latin typeface="Proxima Nova"/>
                <a:ea typeface="Proxima Nova"/>
                <a:cs typeface="Proxima Nova"/>
                <a:sym typeface="Proxima Nova"/>
              </a:rPr>
              <a:t>Session</a:t>
            </a:r>
            <a:r>
              <a:rPr lang="en">
                <a:solidFill>
                  <a:srgbClr val="222222"/>
                </a:solidFill>
                <a:latin typeface="Proxima Nova"/>
                <a:ea typeface="Proxima Nova"/>
                <a:cs typeface="Proxima Nova"/>
                <a:sym typeface="Proxima Nova"/>
              </a:rPr>
              <a:t> (uživatelská session) - s ní vzniká a zaniká. Je unikátní pouze pro daného uživatele (jeho session). V prvním kroku se dotazuje právě L1 cache a až pak se dotazují další úrovně cache.</a:t>
            </a:r>
            <a:endParaRPr>
              <a:solidFill>
                <a:srgbClr val="222222"/>
              </a:solidFill>
              <a:latin typeface="Proxima Nova"/>
              <a:ea typeface="Proxima Nova"/>
              <a:cs typeface="Proxima Nova"/>
              <a:sym typeface="Proxima Nova"/>
            </a:endParaRPr>
          </a:p>
          <a:p>
            <a:pPr marL="457200" lvl="0" indent="-317500" algn="l" rtl="0">
              <a:lnSpc>
                <a:spcPct val="115000"/>
              </a:lnSpc>
              <a:spcBef>
                <a:spcPts val="600"/>
              </a:spcBef>
              <a:spcAft>
                <a:spcPts val="0"/>
              </a:spcAft>
              <a:buClr>
                <a:srgbClr val="222222"/>
              </a:buClr>
              <a:buSzPts val="1400"/>
              <a:buFont typeface="Proxima Nova"/>
              <a:buChar char="●"/>
            </a:pPr>
            <a:r>
              <a:rPr lang="en" b="1">
                <a:solidFill>
                  <a:srgbClr val="222222"/>
                </a:solidFill>
                <a:latin typeface="Proxima Nova"/>
                <a:ea typeface="Proxima Nova"/>
                <a:cs typeface="Proxima Nova"/>
                <a:sym typeface="Proxima Nova"/>
              </a:rPr>
              <a:t>Query cache</a:t>
            </a:r>
            <a:r>
              <a:rPr lang="en">
                <a:solidFill>
                  <a:srgbClr val="222222"/>
                </a:solidFill>
                <a:latin typeface="Proxima Nova"/>
                <a:ea typeface="Proxima Nova"/>
                <a:cs typeface="Proxima Nova"/>
                <a:sym typeface="Proxima Nova"/>
              </a:rPr>
              <a:t> - funguje jako L1 cache, pouze místo objektů si pamatuje databázový dotaz a co ten dotaz vrátil</a:t>
            </a:r>
            <a:endParaRPr>
              <a:solidFill>
                <a:srgbClr val="222222"/>
              </a:solidFill>
              <a:latin typeface="Proxima Nova"/>
              <a:ea typeface="Proxima Nova"/>
              <a:cs typeface="Proxima Nova"/>
              <a:sym typeface="Proxima Nova"/>
            </a:endParaRPr>
          </a:p>
          <a:p>
            <a:pPr marL="457200" lvl="0" indent="-317500" algn="l" rtl="0">
              <a:lnSpc>
                <a:spcPct val="115000"/>
              </a:lnSpc>
              <a:spcBef>
                <a:spcPts val="600"/>
              </a:spcBef>
              <a:spcAft>
                <a:spcPts val="600"/>
              </a:spcAft>
              <a:buClr>
                <a:srgbClr val="222222"/>
              </a:buClr>
              <a:buSzPts val="1400"/>
              <a:buFont typeface="Proxima Nova"/>
              <a:buChar char="●"/>
            </a:pPr>
            <a:r>
              <a:rPr lang="en" b="1">
                <a:solidFill>
                  <a:srgbClr val="222222"/>
                </a:solidFill>
                <a:latin typeface="Proxima Nova"/>
                <a:ea typeface="Proxima Nova"/>
                <a:cs typeface="Proxima Nova"/>
                <a:sym typeface="Proxima Nova"/>
              </a:rPr>
              <a:t>L2 cache</a:t>
            </a:r>
            <a:r>
              <a:rPr lang="en">
                <a:solidFill>
                  <a:srgbClr val="222222"/>
                </a:solidFill>
                <a:latin typeface="Proxima Nova"/>
                <a:ea typeface="Proxima Nova"/>
                <a:cs typeface="Proxima Nova"/>
                <a:sym typeface="Proxima Nova"/>
              </a:rPr>
              <a:t> - její scope je </a:t>
            </a:r>
            <a:r>
              <a:rPr lang="en" i="1">
                <a:solidFill>
                  <a:srgbClr val="222222"/>
                </a:solidFill>
                <a:latin typeface="Proxima Nova"/>
                <a:ea typeface="Proxima Nova"/>
                <a:cs typeface="Proxima Nova"/>
                <a:sym typeface="Proxima Nova"/>
              </a:rPr>
              <a:t>SessionFactory </a:t>
            </a:r>
            <a:r>
              <a:rPr lang="en">
                <a:solidFill>
                  <a:srgbClr val="222222"/>
                </a:solidFill>
                <a:latin typeface="Proxima Nova"/>
                <a:ea typeface="Proxima Nova"/>
                <a:cs typeface="Proxima Nova"/>
                <a:sym typeface="Proxima Nova"/>
              </a:rPr>
              <a:t>(factory odpovědná za vytváření uživatelských session) a je  sdílená mezi transakcemi a uživateli. Výhodou L2 cache je, že se dostaneme i k datům a dotazům, které provedli ostatní uživatelé. Nevýhodou je, že musí být dost velká a musí řešit neaktuální (stale) data.</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pic>
        <p:nvPicPr>
          <p:cNvPr id="401" name="Google Shape;401;p51"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402" name="Google Shape;402;p51"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403" name="Google Shape;403;p51"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404" name="Google Shape;404;p51"/>
          <p:cNvSpPr txBox="1"/>
          <p:nvPr/>
        </p:nvSpPr>
        <p:spPr>
          <a:xfrm>
            <a:off x="2476175" y="0"/>
            <a:ext cx="6667800" cy="51084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b="1">
                <a:solidFill>
                  <a:srgbClr val="000080"/>
                </a:solidFill>
                <a:latin typeface="Consolas"/>
                <a:ea typeface="Consolas"/>
                <a:cs typeface="Consolas"/>
                <a:sym typeface="Consolas"/>
              </a:rPr>
              <a:t>public class </a:t>
            </a:r>
            <a:r>
              <a:rPr lang="en" sz="1200">
                <a:latin typeface="Consolas"/>
                <a:ea typeface="Consolas"/>
                <a:cs typeface="Consolas"/>
                <a:sym typeface="Consolas"/>
              </a:rPr>
              <a:t>InMemoryCache&lt;</a:t>
            </a:r>
            <a:r>
              <a:rPr lang="en" sz="1200">
                <a:solidFill>
                  <a:srgbClr val="20999D"/>
                </a:solidFill>
                <a:latin typeface="Consolas"/>
                <a:ea typeface="Consolas"/>
                <a:cs typeface="Consolas"/>
                <a:sym typeface="Consolas"/>
              </a:rPr>
              <a:t>K</a:t>
            </a:r>
            <a:r>
              <a:rPr lang="en" sz="1200">
                <a:latin typeface="Consolas"/>
                <a:ea typeface="Consolas"/>
                <a:cs typeface="Consolas"/>
                <a:sym typeface="Consolas"/>
              </a:rPr>
              <a:t>, </a:t>
            </a:r>
            <a:r>
              <a:rPr lang="en" sz="1200">
                <a:solidFill>
                  <a:srgbClr val="20999D"/>
                </a:solidFill>
                <a:latin typeface="Consolas"/>
                <a:ea typeface="Consolas"/>
                <a:cs typeface="Consolas"/>
                <a:sym typeface="Consolas"/>
              </a:rPr>
              <a:t>T</a:t>
            </a:r>
            <a:r>
              <a:rPr lang="en" sz="1200">
                <a:latin typeface="Consolas"/>
                <a:ea typeface="Consolas"/>
                <a:cs typeface="Consolas"/>
                <a:sym typeface="Consolas"/>
              </a:rPr>
              <a:t>&gt;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private long </a:t>
            </a:r>
            <a:r>
              <a:rPr lang="en" sz="1200" b="1">
                <a:solidFill>
                  <a:srgbClr val="660E7A"/>
                </a:solidFill>
                <a:latin typeface="Consolas"/>
                <a:ea typeface="Consolas"/>
                <a:cs typeface="Consolas"/>
                <a:sym typeface="Consolas"/>
              </a:rPr>
              <a:t>timeToLiveInSec</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private </a:t>
            </a:r>
            <a:r>
              <a:rPr lang="en" sz="1200">
                <a:latin typeface="Consolas"/>
                <a:ea typeface="Consolas"/>
                <a:cs typeface="Consolas"/>
                <a:sym typeface="Consolas"/>
              </a:rPr>
              <a:t>LRUMap </a:t>
            </a:r>
            <a:r>
              <a:rPr lang="en" sz="1200" b="1">
                <a:solidFill>
                  <a:srgbClr val="660E7A"/>
                </a:solidFill>
                <a:latin typeface="Consolas"/>
                <a:ea typeface="Consolas"/>
                <a:cs typeface="Consolas"/>
                <a:sym typeface="Consolas"/>
              </a:rPr>
              <a:t>cacheMap</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protected class </a:t>
            </a:r>
            <a:r>
              <a:rPr lang="en" sz="1200">
                <a:latin typeface="Consolas"/>
                <a:ea typeface="Consolas"/>
                <a:cs typeface="Consolas"/>
                <a:sym typeface="Consolas"/>
              </a:rPr>
              <a:t>cacheObject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long </a:t>
            </a:r>
            <a:r>
              <a:rPr lang="en" sz="1200" b="1">
                <a:solidFill>
                  <a:srgbClr val="660E7A"/>
                </a:solidFill>
                <a:latin typeface="Consolas"/>
                <a:ea typeface="Consolas"/>
                <a:cs typeface="Consolas"/>
                <a:sym typeface="Consolas"/>
              </a:rPr>
              <a:t>lastAccessed </a:t>
            </a:r>
            <a:r>
              <a:rPr lang="en" sz="1200">
                <a:latin typeface="Consolas"/>
                <a:ea typeface="Consolas"/>
                <a:cs typeface="Consolas"/>
                <a:sym typeface="Consolas"/>
              </a:rPr>
              <a:t>= System.</a:t>
            </a:r>
            <a:r>
              <a:rPr lang="en" sz="1200" i="1">
                <a:latin typeface="Consolas"/>
                <a:ea typeface="Consolas"/>
                <a:cs typeface="Consolas"/>
                <a:sym typeface="Consolas"/>
              </a:rPr>
              <a:t>currentTimeMillis</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solidFill>
                  <a:srgbClr val="20999D"/>
                </a:solidFill>
                <a:latin typeface="Consolas"/>
                <a:ea typeface="Consolas"/>
                <a:cs typeface="Consolas"/>
                <a:sym typeface="Consolas"/>
              </a:rPr>
              <a:t>T </a:t>
            </a:r>
            <a:r>
              <a:rPr lang="en" sz="1200" b="1">
                <a:solidFill>
                  <a:srgbClr val="660E7A"/>
                </a:solidFill>
                <a:latin typeface="Consolas"/>
                <a:ea typeface="Consolas"/>
                <a:cs typeface="Consolas"/>
                <a:sym typeface="Consolas"/>
              </a:rPr>
              <a:t>value</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protected </a:t>
            </a:r>
            <a:r>
              <a:rPr lang="en" sz="1200">
                <a:latin typeface="Consolas"/>
                <a:ea typeface="Consolas"/>
                <a:cs typeface="Consolas"/>
                <a:sym typeface="Consolas"/>
              </a:rPr>
              <a:t>cacheObject(</a:t>
            </a:r>
            <a:r>
              <a:rPr lang="en" sz="1200">
                <a:solidFill>
                  <a:srgbClr val="20999D"/>
                </a:solidFill>
                <a:latin typeface="Consolas"/>
                <a:ea typeface="Consolas"/>
                <a:cs typeface="Consolas"/>
                <a:sym typeface="Consolas"/>
              </a:rPr>
              <a:t>T </a:t>
            </a:r>
            <a:r>
              <a:rPr lang="en" sz="1200">
                <a:latin typeface="Consolas"/>
                <a:ea typeface="Consolas"/>
                <a:cs typeface="Consolas"/>
                <a:sym typeface="Consolas"/>
              </a:rPr>
              <a:t>value)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this</a:t>
            </a:r>
            <a:r>
              <a:rPr lang="en" sz="1200">
                <a:latin typeface="Consolas"/>
                <a:ea typeface="Consolas"/>
                <a:cs typeface="Consolas"/>
                <a:sym typeface="Consolas"/>
              </a:rPr>
              <a:t>.</a:t>
            </a:r>
            <a:r>
              <a:rPr lang="en" sz="1200" b="1">
                <a:solidFill>
                  <a:srgbClr val="660E7A"/>
                </a:solidFill>
                <a:latin typeface="Consolas"/>
                <a:ea typeface="Consolas"/>
                <a:cs typeface="Consolas"/>
                <a:sym typeface="Consolas"/>
              </a:rPr>
              <a:t>value </a:t>
            </a:r>
            <a:r>
              <a:rPr lang="en" sz="1200">
                <a:latin typeface="Consolas"/>
                <a:ea typeface="Consolas"/>
                <a:cs typeface="Consolas"/>
                <a:sym typeface="Consolas"/>
              </a:rPr>
              <a:t>= value;</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a:t>
            </a:r>
            <a:r>
              <a:rPr lang="en" sz="1200">
                <a:latin typeface="Consolas"/>
                <a:ea typeface="Consolas"/>
                <a:cs typeface="Consolas"/>
                <a:sym typeface="Consolas"/>
              </a:rPr>
              <a:t>InMemoryCache(</a:t>
            </a:r>
            <a:r>
              <a:rPr lang="en" sz="1000" b="1">
                <a:solidFill>
                  <a:srgbClr val="000080"/>
                </a:solidFill>
                <a:latin typeface="Consolas"/>
                <a:ea typeface="Consolas"/>
                <a:cs typeface="Consolas"/>
                <a:sym typeface="Consolas"/>
              </a:rPr>
              <a:t>long </a:t>
            </a:r>
            <a:r>
              <a:rPr lang="en" sz="1000">
                <a:latin typeface="Consolas"/>
                <a:ea typeface="Consolas"/>
                <a:cs typeface="Consolas"/>
                <a:sym typeface="Consolas"/>
              </a:rPr>
              <a:t>timeToLiveInSec, </a:t>
            </a:r>
            <a:r>
              <a:rPr lang="en" sz="1000" b="1">
                <a:solidFill>
                  <a:srgbClr val="000080"/>
                </a:solidFill>
                <a:latin typeface="Consolas"/>
                <a:ea typeface="Consolas"/>
                <a:cs typeface="Consolas"/>
                <a:sym typeface="Consolas"/>
              </a:rPr>
              <a:t>final long </a:t>
            </a:r>
            <a:r>
              <a:rPr lang="en" sz="1000">
                <a:latin typeface="Consolas"/>
                <a:ea typeface="Consolas"/>
                <a:cs typeface="Consolas"/>
                <a:sym typeface="Consolas"/>
              </a:rPr>
              <a:t>cleanupInterval, </a:t>
            </a:r>
            <a:r>
              <a:rPr lang="en" sz="1000" b="1">
                <a:solidFill>
                  <a:srgbClr val="000080"/>
                </a:solidFill>
                <a:latin typeface="Consolas"/>
                <a:ea typeface="Consolas"/>
                <a:cs typeface="Consolas"/>
                <a:sym typeface="Consolas"/>
              </a:rPr>
              <a:t>int </a:t>
            </a:r>
            <a:r>
              <a:rPr lang="en" sz="1000">
                <a:latin typeface="Consolas"/>
                <a:ea typeface="Consolas"/>
                <a:cs typeface="Consolas"/>
                <a:sym typeface="Consolas"/>
              </a:rPr>
              <a:t>maxItems</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this</a:t>
            </a:r>
            <a:r>
              <a:rPr lang="en" sz="1200">
                <a:latin typeface="Consolas"/>
                <a:ea typeface="Consolas"/>
                <a:cs typeface="Consolas"/>
                <a:sym typeface="Consolas"/>
              </a:rPr>
              <a:t>.</a:t>
            </a:r>
            <a:r>
              <a:rPr lang="en" sz="1200" b="1">
                <a:solidFill>
                  <a:srgbClr val="660E7A"/>
                </a:solidFill>
                <a:latin typeface="Consolas"/>
                <a:ea typeface="Consolas"/>
                <a:cs typeface="Consolas"/>
                <a:sym typeface="Consolas"/>
              </a:rPr>
              <a:t>timeToLiveInSec </a:t>
            </a:r>
            <a:r>
              <a:rPr lang="en" sz="1200">
                <a:latin typeface="Consolas"/>
                <a:ea typeface="Consolas"/>
                <a:cs typeface="Consolas"/>
                <a:sym typeface="Consolas"/>
              </a:rPr>
              <a:t>= timeToLiveInSec * </a:t>
            </a:r>
            <a:r>
              <a:rPr lang="en" sz="1200">
                <a:solidFill>
                  <a:srgbClr val="0000FF"/>
                </a:solidFill>
                <a:latin typeface="Consolas"/>
                <a:ea typeface="Consolas"/>
                <a:cs typeface="Consolas"/>
                <a:sym typeface="Consolas"/>
              </a:rPr>
              <a:t>1000</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660E7A"/>
                </a:solidFill>
                <a:latin typeface="Consolas"/>
                <a:ea typeface="Consolas"/>
                <a:cs typeface="Consolas"/>
                <a:sym typeface="Consolas"/>
              </a:rPr>
              <a:t>cacheMap </a:t>
            </a: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LRUMap(maxItems);</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if </a:t>
            </a:r>
            <a:r>
              <a:rPr lang="en" sz="1200">
                <a:latin typeface="Consolas"/>
                <a:ea typeface="Consolas"/>
                <a:cs typeface="Consolas"/>
                <a:sym typeface="Consolas"/>
              </a:rPr>
              <a:t>(timeToLiveInSec &gt; </a:t>
            </a:r>
            <a:r>
              <a:rPr lang="en" sz="1200">
                <a:solidFill>
                  <a:srgbClr val="0000FF"/>
                </a:solidFill>
                <a:latin typeface="Consolas"/>
                <a:ea typeface="Consolas"/>
                <a:cs typeface="Consolas"/>
                <a:sym typeface="Consolas"/>
              </a:rPr>
              <a:t>0 </a:t>
            </a:r>
            <a:r>
              <a:rPr lang="en" sz="1200">
                <a:latin typeface="Consolas"/>
                <a:ea typeface="Consolas"/>
                <a:cs typeface="Consolas"/>
                <a:sym typeface="Consolas"/>
              </a:rPr>
              <a:t>&amp;&amp; cleanupInterval &gt; </a:t>
            </a:r>
            <a:r>
              <a:rPr lang="en" sz="1200">
                <a:solidFill>
                  <a:srgbClr val="0000FF"/>
                </a:solidFill>
                <a:latin typeface="Consolas"/>
                <a:ea typeface="Consolas"/>
                <a:cs typeface="Consolas"/>
                <a:sym typeface="Consolas"/>
              </a:rPr>
              <a:t>0</a:t>
            </a: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Thread t = </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Thread(</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Runnable()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void </a:t>
            </a:r>
            <a:r>
              <a:rPr lang="en" sz="1200">
                <a:latin typeface="Consolas"/>
                <a:ea typeface="Consolas"/>
                <a:cs typeface="Consolas"/>
                <a:sym typeface="Consolas"/>
              </a:rPr>
              <a:t>run()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while </a:t>
            </a:r>
            <a:r>
              <a:rPr lang="en" sz="1200">
                <a:latin typeface="Consolas"/>
                <a:ea typeface="Consolas"/>
                <a:cs typeface="Consolas"/>
                <a:sym typeface="Consolas"/>
              </a:rPr>
              <a:t>(</a:t>
            </a:r>
            <a:r>
              <a:rPr lang="en" sz="1200" b="1">
                <a:solidFill>
                  <a:srgbClr val="000080"/>
                </a:solidFill>
                <a:latin typeface="Consolas"/>
                <a:ea typeface="Consolas"/>
                <a:cs typeface="Consolas"/>
                <a:sym typeface="Consolas"/>
              </a:rPr>
              <a:t>true</a:t>
            </a: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try </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Thread.</a:t>
            </a:r>
            <a:r>
              <a:rPr lang="en" sz="1200" i="1">
                <a:latin typeface="Consolas"/>
                <a:ea typeface="Consolas"/>
                <a:cs typeface="Consolas"/>
                <a:sym typeface="Consolas"/>
              </a:rPr>
              <a:t>sleep</a:t>
            </a:r>
            <a:r>
              <a:rPr lang="en" sz="1200">
                <a:latin typeface="Consolas"/>
                <a:ea typeface="Consolas"/>
                <a:cs typeface="Consolas"/>
                <a:sym typeface="Consolas"/>
              </a:rPr>
              <a:t>(</a:t>
            </a:r>
            <a:r>
              <a:rPr lang="en" sz="1200">
                <a:solidFill>
                  <a:srgbClr val="660E7A"/>
                </a:solidFill>
                <a:latin typeface="Consolas"/>
                <a:ea typeface="Consolas"/>
                <a:cs typeface="Consolas"/>
                <a:sym typeface="Consolas"/>
              </a:rPr>
              <a:t>cleanupInterval </a:t>
            </a:r>
            <a:r>
              <a:rPr lang="en" sz="1200">
                <a:latin typeface="Consolas"/>
                <a:ea typeface="Consolas"/>
                <a:cs typeface="Consolas"/>
                <a:sym typeface="Consolas"/>
              </a:rPr>
              <a:t>* </a:t>
            </a:r>
            <a:r>
              <a:rPr lang="en" sz="1200">
                <a:solidFill>
                  <a:srgbClr val="0000FF"/>
                </a:solidFill>
                <a:latin typeface="Consolas"/>
                <a:ea typeface="Consolas"/>
                <a:cs typeface="Consolas"/>
                <a:sym typeface="Consolas"/>
              </a:rPr>
              <a:t>1000</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 </a:t>
            </a:r>
            <a:r>
              <a:rPr lang="en" sz="1200" b="1">
                <a:solidFill>
                  <a:srgbClr val="000080"/>
                </a:solidFill>
                <a:latin typeface="Consolas"/>
                <a:ea typeface="Consolas"/>
                <a:cs typeface="Consolas"/>
                <a:sym typeface="Consolas"/>
              </a:rPr>
              <a:t>catch </a:t>
            </a:r>
            <a:r>
              <a:rPr lang="en" sz="1200">
                <a:latin typeface="Consolas"/>
                <a:ea typeface="Consolas"/>
                <a:cs typeface="Consolas"/>
                <a:sym typeface="Consolas"/>
              </a:rPr>
              <a:t>(InterruptedException ex) {}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cleanup();</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t.setDaemon(</a:t>
            </a:r>
            <a:r>
              <a:rPr lang="en" sz="1200" b="1">
                <a:solidFill>
                  <a:srgbClr val="000080"/>
                </a:solidFill>
                <a:latin typeface="Consolas"/>
                <a:ea typeface="Consolas"/>
                <a:cs typeface="Consolas"/>
                <a:sym typeface="Consolas"/>
              </a:rPr>
              <a:t>true</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t.start();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p:txBody>
      </p:sp>
      <p:sp>
        <p:nvSpPr>
          <p:cNvPr id="405" name="Google Shape;405;p51"/>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Cache</a:t>
            </a:r>
            <a:endParaRPr sz="2400"/>
          </a:p>
        </p:txBody>
      </p:sp>
      <p:sp>
        <p:nvSpPr>
          <p:cNvPr id="406" name="Google Shape;406;p51"/>
          <p:cNvSpPr txBox="1"/>
          <p:nvPr/>
        </p:nvSpPr>
        <p:spPr>
          <a:xfrm>
            <a:off x="83500" y="4419275"/>
            <a:ext cx="2029500" cy="57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000">
                <a:latin typeface="Proxima Nova"/>
                <a:ea typeface="Proxima Nova"/>
                <a:cs typeface="Proxima Nova"/>
                <a:sym typeface="Proxima Nova"/>
              </a:rPr>
              <a:t>Pozn. </a:t>
            </a:r>
            <a:r>
              <a:rPr lang="en" sz="1000" i="1">
                <a:latin typeface="Proxima Nova"/>
                <a:ea typeface="Proxima Nova"/>
                <a:cs typeface="Proxima Nova"/>
                <a:sym typeface="Proxima Nova"/>
              </a:rPr>
              <a:t>LRUMap</a:t>
            </a:r>
            <a:r>
              <a:rPr lang="en" sz="1000">
                <a:latin typeface="Proxima Nova"/>
                <a:ea typeface="Proxima Nova"/>
                <a:cs typeface="Proxima Nova"/>
                <a:sym typeface="Proxima Nova"/>
              </a:rPr>
              <a:t> a </a:t>
            </a:r>
            <a:r>
              <a:rPr lang="en" sz="1000" i="1">
                <a:latin typeface="Proxima Nova"/>
                <a:ea typeface="Proxima Nova"/>
                <a:cs typeface="Proxima Nova"/>
                <a:sym typeface="Proxima Nova"/>
              </a:rPr>
              <a:t>MapIterator</a:t>
            </a:r>
            <a:r>
              <a:rPr lang="en" sz="1000">
                <a:latin typeface="Proxima Nova"/>
                <a:ea typeface="Proxima Nova"/>
                <a:cs typeface="Proxima Nova"/>
                <a:sym typeface="Proxima Nova"/>
              </a:rPr>
              <a:t> je z </a:t>
            </a:r>
            <a:r>
              <a:rPr lang="en" sz="1000" i="1">
                <a:highlight>
                  <a:srgbClr val="FFFFFF"/>
                </a:highlight>
                <a:latin typeface="Proxima Nova"/>
                <a:ea typeface="Proxima Nova"/>
                <a:cs typeface="Proxima Nova"/>
                <a:sym typeface="Proxima Nova"/>
              </a:rPr>
              <a:t>org.apache.commons.collections</a:t>
            </a:r>
            <a:endParaRPr sz="1000" i="1">
              <a:latin typeface="Proxima Nova"/>
              <a:ea typeface="Proxima Nova"/>
              <a:cs typeface="Proxima Nova"/>
              <a:sym typeface="Proxima Nova"/>
            </a:endParaRPr>
          </a:p>
        </p:txBody>
      </p:sp>
      <p:sp>
        <p:nvSpPr>
          <p:cNvPr id="407" name="Google Shape;407;p51"/>
          <p:cNvSpPr txBox="1"/>
          <p:nvPr/>
        </p:nvSpPr>
        <p:spPr>
          <a:xfrm>
            <a:off x="83500" y="611000"/>
            <a:ext cx="2494800" cy="488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600"/>
              </a:spcAft>
              <a:buNone/>
            </a:pPr>
            <a:r>
              <a:rPr lang="en" sz="1200">
                <a:latin typeface="Proxima Nova"/>
                <a:ea typeface="Proxima Nova"/>
                <a:cs typeface="Proxima Nova"/>
                <a:sym typeface="Proxima Nova"/>
              </a:rPr>
              <a:t>Příklad implementace jednoduché in memory cache pro Java objekty</a:t>
            </a:r>
            <a:endParaRPr sz="1200">
              <a:latin typeface="Proxima Nova"/>
              <a:ea typeface="Proxima Nova"/>
              <a:cs typeface="Proxima Nova"/>
              <a:sym typeface="Proxima Nova"/>
            </a:endParaRPr>
          </a:p>
        </p:txBody>
      </p:sp>
      <p:sp>
        <p:nvSpPr>
          <p:cNvPr id="408" name="Google Shape;408;p51"/>
          <p:cNvSpPr txBox="1"/>
          <p:nvPr/>
        </p:nvSpPr>
        <p:spPr>
          <a:xfrm>
            <a:off x="83500" y="1829875"/>
            <a:ext cx="2494800" cy="1736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latin typeface="Proxima Nova"/>
                <a:ea typeface="Proxima Nova"/>
                <a:cs typeface="Proxima Nova"/>
                <a:sym typeface="Proxima Nova"/>
              </a:rPr>
              <a:t>Konstruktor obsahuje parametry specifikující kapacitu a cache eviction policy.</a:t>
            </a:r>
            <a:endParaRPr sz="1200">
              <a:latin typeface="Proxima Nova"/>
              <a:ea typeface="Proxima Nova"/>
              <a:cs typeface="Proxima Nova"/>
              <a:sym typeface="Proxima Nova"/>
            </a:endParaRPr>
          </a:p>
          <a:p>
            <a:pPr marL="0" lvl="0" indent="0" algn="l" rtl="0">
              <a:lnSpc>
                <a:spcPct val="115000"/>
              </a:lnSpc>
              <a:spcBef>
                <a:spcPts val="600"/>
              </a:spcBef>
              <a:spcAft>
                <a:spcPts val="0"/>
              </a:spcAft>
              <a:buNone/>
            </a:pPr>
            <a:endParaRPr sz="1200">
              <a:latin typeface="Proxima Nova"/>
              <a:ea typeface="Proxima Nova"/>
              <a:cs typeface="Proxima Nova"/>
              <a:sym typeface="Proxima Nova"/>
            </a:endParaRPr>
          </a:p>
          <a:p>
            <a:pPr marL="0" lvl="0" indent="0" algn="l" rtl="0">
              <a:lnSpc>
                <a:spcPct val="115000"/>
              </a:lnSpc>
              <a:spcBef>
                <a:spcPts val="600"/>
              </a:spcBef>
              <a:spcAft>
                <a:spcPts val="600"/>
              </a:spcAft>
              <a:buNone/>
            </a:pPr>
            <a:r>
              <a:rPr lang="en" sz="1200">
                <a:latin typeface="Proxima Nova"/>
                <a:ea typeface="Proxima Nova"/>
                <a:cs typeface="Proxima Nova"/>
                <a:sym typeface="Proxima Nova"/>
              </a:rPr>
              <a:t>Konstruktor startuje thread, který čistí cache od starých (dlouho nepoužitých) objektů</a:t>
            </a:r>
            <a:endParaRPr sz="1200">
              <a:latin typeface="Proxima Nova"/>
              <a:ea typeface="Proxima Nova"/>
              <a:cs typeface="Proxima Nova"/>
              <a:sym typeface="Proxima Nov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pic>
        <p:nvPicPr>
          <p:cNvPr id="413" name="Google Shape;413;p52"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414" name="Google Shape;414;p52"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415" name="Google Shape;415;p52"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416" name="Google Shape;416;p52"/>
          <p:cNvSpPr txBox="1"/>
          <p:nvPr/>
        </p:nvSpPr>
        <p:spPr>
          <a:xfrm>
            <a:off x="3177125" y="110700"/>
            <a:ext cx="5812500" cy="4880400"/>
          </a:xfrm>
          <a:prstGeom prst="rect">
            <a:avLst/>
          </a:prstGeom>
          <a:solidFill>
            <a:srgbClr val="B7B7B7"/>
          </a:solidFill>
          <a:ln>
            <a:noFill/>
          </a:ln>
        </p:spPr>
        <p:txBody>
          <a:bodyPr spcFirstLastPara="1" wrap="square" lIns="91425" tIns="91425" rIns="91425" bIns="91425" anchor="ctr" anchorCtr="0">
            <a:noAutofit/>
          </a:bodyPr>
          <a:lstStyle/>
          <a:p>
            <a:pPr marL="457200" lvl="0" indent="0" algn="l" rtl="0">
              <a:lnSpc>
                <a:spcPct val="100000"/>
              </a:lnSpc>
              <a:spcBef>
                <a:spcPts val="0"/>
              </a:spcBef>
              <a:spcAft>
                <a:spcPts val="0"/>
              </a:spcAft>
              <a:buNone/>
            </a:pPr>
            <a:r>
              <a:rPr lang="en" sz="1200" b="1" dirty="0">
                <a:solidFill>
                  <a:srgbClr val="000080"/>
                </a:solidFill>
                <a:latin typeface="Consolas"/>
                <a:ea typeface="Consolas"/>
                <a:cs typeface="Consolas"/>
                <a:sym typeface="Consolas"/>
              </a:rPr>
              <a:t>public void </a:t>
            </a:r>
            <a:r>
              <a:rPr lang="en" sz="1200" dirty="0">
                <a:latin typeface="Consolas"/>
                <a:ea typeface="Consolas"/>
                <a:cs typeface="Consolas"/>
                <a:sym typeface="Consolas"/>
              </a:rPr>
              <a:t>put(</a:t>
            </a:r>
            <a:r>
              <a:rPr lang="en" sz="1200" dirty="0">
                <a:solidFill>
                  <a:srgbClr val="20999D"/>
                </a:solidFill>
                <a:latin typeface="Consolas"/>
                <a:ea typeface="Consolas"/>
                <a:cs typeface="Consolas"/>
                <a:sym typeface="Consolas"/>
              </a:rPr>
              <a:t>K </a:t>
            </a:r>
            <a:r>
              <a:rPr lang="en" sz="1200" dirty="0">
                <a:latin typeface="Consolas"/>
                <a:ea typeface="Consolas"/>
                <a:cs typeface="Consolas"/>
                <a:sym typeface="Consolas"/>
              </a:rPr>
              <a:t>key, </a:t>
            </a:r>
            <a:r>
              <a:rPr lang="en" sz="1200" dirty="0">
                <a:solidFill>
                  <a:srgbClr val="20999D"/>
                </a:solidFill>
                <a:latin typeface="Consolas"/>
                <a:ea typeface="Consolas"/>
                <a:cs typeface="Consolas"/>
                <a:sym typeface="Consolas"/>
              </a:rPr>
              <a:t>T </a:t>
            </a:r>
            <a:r>
              <a:rPr lang="en" sz="1200" dirty="0">
                <a:latin typeface="Consolas"/>
                <a:ea typeface="Consolas"/>
                <a:cs typeface="Consolas"/>
                <a:sym typeface="Consolas"/>
              </a:rPr>
              <a:t>value)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b="1" dirty="0">
                <a:solidFill>
                  <a:srgbClr val="000080"/>
                </a:solidFill>
                <a:latin typeface="Consolas"/>
                <a:ea typeface="Consolas"/>
                <a:cs typeface="Consolas"/>
                <a:sym typeface="Consolas"/>
              </a:rPr>
              <a:t>synchronized </a:t>
            </a:r>
            <a:r>
              <a:rPr lang="en" sz="1200" dirty="0">
                <a:latin typeface="Consolas"/>
                <a:ea typeface="Consolas"/>
                <a:cs typeface="Consolas"/>
                <a:sym typeface="Consolas"/>
              </a:rPr>
              <a:t>(</a:t>
            </a:r>
            <a:r>
              <a:rPr lang="en" sz="1200" b="1" dirty="0" err="1">
                <a:solidFill>
                  <a:srgbClr val="660E7A"/>
                </a:solidFill>
                <a:latin typeface="Consolas"/>
                <a:ea typeface="Consolas"/>
                <a:cs typeface="Consolas"/>
                <a:sym typeface="Consolas"/>
              </a:rPr>
              <a:t>cacheMap</a:t>
            </a:r>
            <a:r>
              <a:rPr lang="en" sz="1200" dirty="0">
                <a:latin typeface="Consolas"/>
                <a:ea typeface="Consolas"/>
                <a:cs typeface="Consolas"/>
                <a:sym typeface="Consolas"/>
              </a:rPr>
              <a:t>)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b="1" dirty="0" err="1">
                <a:solidFill>
                  <a:srgbClr val="660E7A"/>
                </a:solidFill>
                <a:latin typeface="Consolas"/>
                <a:ea typeface="Consolas"/>
                <a:cs typeface="Consolas"/>
                <a:sym typeface="Consolas"/>
              </a:rPr>
              <a:t>cacheMap</a:t>
            </a:r>
            <a:r>
              <a:rPr lang="en" sz="1200" dirty="0" err="1">
                <a:latin typeface="Consolas"/>
                <a:ea typeface="Consolas"/>
                <a:cs typeface="Consolas"/>
                <a:sym typeface="Consolas"/>
              </a:rPr>
              <a:t>.put</a:t>
            </a:r>
            <a:r>
              <a:rPr lang="en" sz="1200" dirty="0">
                <a:latin typeface="Consolas"/>
                <a:ea typeface="Consolas"/>
                <a:cs typeface="Consolas"/>
                <a:sym typeface="Consolas"/>
              </a:rPr>
              <a:t>(key, </a:t>
            </a:r>
            <a:r>
              <a:rPr lang="en" sz="1200" b="1" dirty="0">
                <a:solidFill>
                  <a:srgbClr val="000080"/>
                </a:solidFill>
                <a:latin typeface="Consolas"/>
                <a:ea typeface="Consolas"/>
                <a:cs typeface="Consolas"/>
                <a:sym typeface="Consolas"/>
              </a:rPr>
              <a:t>new </a:t>
            </a:r>
            <a:r>
              <a:rPr lang="en" sz="1200" dirty="0" err="1">
                <a:latin typeface="Consolas"/>
                <a:ea typeface="Consolas"/>
                <a:cs typeface="Consolas"/>
                <a:sym typeface="Consolas"/>
              </a:rPr>
              <a:t>cacheObject</a:t>
            </a:r>
            <a:r>
              <a:rPr lang="en" sz="1200" dirty="0">
                <a:latin typeface="Consolas"/>
                <a:ea typeface="Consolas"/>
                <a:cs typeface="Consolas"/>
                <a:sym typeface="Consolas"/>
              </a:rPr>
              <a:t>(value));</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b="1" dirty="0">
                <a:solidFill>
                  <a:srgbClr val="000080"/>
                </a:solidFill>
                <a:latin typeface="Consolas"/>
                <a:ea typeface="Consolas"/>
                <a:cs typeface="Consolas"/>
                <a:sym typeface="Consolas"/>
              </a:rPr>
              <a:t>public </a:t>
            </a:r>
            <a:r>
              <a:rPr lang="en" sz="1200" dirty="0">
                <a:solidFill>
                  <a:srgbClr val="20999D"/>
                </a:solidFill>
                <a:latin typeface="Consolas"/>
                <a:ea typeface="Consolas"/>
                <a:cs typeface="Consolas"/>
                <a:sym typeface="Consolas"/>
              </a:rPr>
              <a:t>T </a:t>
            </a:r>
            <a:r>
              <a:rPr lang="en" sz="1200" dirty="0">
                <a:latin typeface="Consolas"/>
                <a:ea typeface="Consolas"/>
                <a:cs typeface="Consolas"/>
                <a:sym typeface="Consolas"/>
              </a:rPr>
              <a:t>get(</a:t>
            </a:r>
            <a:r>
              <a:rPr lang="en" sz="1200" dirty="0">
                <a:solidFill>
                  <a:srgbClr val="20999D"/>
                </a:solidFill>
                <a:latin typeface="Consolas"/>
                <a:ea typeface="Consolas"/>
                <a:cs typeface="Consolas"/>
                <a:sym typeface="Consolas"/>
              </a:rPr>
              <a:t>K </a:t>
            </a:r>
            <a:r>
              <a:rPr lang="en" sz="1200" dirty="0">
                <a:latin typeface="Consolas"/>
                <a:ea typeface="Consolas"/>
                <a:cs typeface="Consolas"/>
                <a:sym typeface="Consolas"/>
              </a:rPr>
              <a:t>key)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b="1" dirty="0">
                <a:solidFill>
                  <a:srgbClr val="000080"/>
                </a:solidFill>
                <a:latin typeface="Consolas"/>
                <a:ea typeface="Consolas"/>
                <a:cs typeface="Consolas"/>
                <a:sym typeface="Consolas"/>
              </a:rPr>
              <a:t>synchronized </a:t>
            </a:r>
            <a:r>
              <a:rPr lang="en" sz="1200" dirty="0">
                <a:latin typeface="Consolas"/>
                <a:ea typeface="Consolas"/>
                <a:cs typeface="Consolas"/>
                <a:sym typeface="Consolas"/>
              </a:rPr>
              <a:t>(</a:t>
            </a:r>
            <a:r>
              <a:rPr lang="en" sz="1200" b="1" dirty="0" err="1">
                <a:solidFill>
                  <a:srgbClr val="660E7A"/>
                </a:solidFill>
                <a:latin typeface="Consolas"/>
                <a:ea typeface="Consolas"/>
                <a:cs typeface="Consolas"/>
                <a:sym typeface="Consolas"/>
              </a:rPr>
              <a:t>cacheMap</a:t>
            </a:r>
            <a:r>
              <a:rPr lang="en" sz="1200" dirty="0">
                <a:latin typeface="Consolas"/>
                <a:ea typeface="Consolas"/>
                <a:cs typeface="Consolas"/>
                <a:sym typeface="Consolas"/>
              </a:rPr>
              <a:t>)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dirty="0" err="1">
                <a:latin typeface="Consolas"/>
                <a:ea typeface="Consolas"/>
                <a:cs typeface="Consolas"/>
                <a:sym typeface="Consolas"/>
              </a:rPr>
              <a:t>cacheObject</a:t>
            </a:r>
            <a:r>
              <a:rPr lang="en" sz="1200" dirty="0">
                <a:latin typeface="Consolas"/>
                <a:ea typeface="Consolas"/>
                <a:cs typeface="Consolas"/>
                <a:sym typeface="Consolas"/>
              </a:rPr>
              <a:t> c = (</a:t>
            </a:r>
            <a:r>
              <a:rPr lang="en" sz="1200" dirty="0" err="1">
                <a:latin typeface="Consolas"/>
                <a:ea typeface="Consolas"/>
                <a:cs typeface="Consolas"/>
                <a:sym typeface="Consolas"/>
              </a:rPr>
              <a:t>cacheObject</a:t>
            </a:r>
            <a:r>
              <a:rPr lang="en" sz="1200" dirty="0">
                <a:latin typeface="Consolas"/>
                <a:ea typeface="Consolas"/>
                <a:cs typeface="Consolas"/>
                <a:sym typeface="Consolas"/>
              </a:rPr>
              <a:t>) </a:t>
            </a:r>
            <a:r>
              <a:rPr lang="en" sz="1200" b="1" dirty="0" err="1">
                <a:solidFill>
                  <a:srgbClr val="660E7A"/>
                </a:solidFill>
                <a:latin typeface="Consolas"/>
                <a:ea typeface="Consolas"/>
                <a:cs typeface="Consolas"/>
                <a:sym typeface="Consolas"/>
              </a:rPr>
              <a:t>cacheMap</a:t>
            </a:r>
            <a:r>
              <a:rPr lang="en" sz="1200" dirty="0" err="1">
                <a:latin typeface="Consolas"/>
                <a:ea typeface="Consolas"/>
                <a:cs typeface="Consolas"/>
                <a:sym typeface="Consolas"/>
              </a:rPr>
              <a:t>.get</a:t>
            </a:r>
            <a:r>
              <a:rPr lang="en" sz="1200" dirty="0">
                <a:latin typeface="Consolas"/>
                <a:ea typeface="Consolas"/>
                <a:cs typeface="Consolas"/>
                <a:sym typeface="Consolas"/>
              </a:rPr>
              <a:t>(key);</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b="1" dirty="0">
                <a:solidFill>
                  <a:srgbClr val="000080"/>
                </a:solidFill>
                <a:latin typeface="Consolas"/>
                <a:ea typeface="Consolas"/>
                <a:cs typeface="Consolas"/>
                <a:sym typeface="Consolas"/>
              </a:rPr>
              <a:t>if </a:t>
            </a:r>
            <a:r>
              <a:rPr lang="en" sz="1200" dirty="0">
                <a:latin typeface="Consolas"/>
                <a:ea typeface="Consolas"/>
                <a:cs typeface="Consolas"/>
                <a:sym typeface="Consolas"/>
              </a:rPr>
              <a:t>(c == </a:t>
            </a:r>
            <a:r>
              <a:rPr lang="en" sz="1200" b="1" dirty="0">
                <a:solidFill>
                  <a:srgbClr val="000080"/>
                </a:solidFill>
                <a:latin typeface="Consolas"/>
                <a:ea typeface="Consolas"/>
                <a:cs typeface="Consolas"/>
                <a:sym typeface="Consolas"/>
              </a:rPr>
              <a:t>null</a:t>
            </a:r>
            <a:r>
              <a:rPr lang="en" sz="1200" dirty="0">
                <a:latin typeface="Consolas"/>
                <a:ea typeface="Consolas"/>
                <a:cs typeface="Consolas"/>
                <a:sym typeface="Consolas"/>
              </a:rPr>
              <a:t>)</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b="1" dirty="0">
                <a:solidFill>
                  <a:srgbClr val="000080"/>
                </a:solidFill>
                <a:latin typeface="Consolas"/>
                <a:ea typeface="Consolas"/>
                <a:cs typeface="Consolas"/>
                <a:sym typeface="Consolas"/>
              </a:rPr>
              <a:t>return null</a:t>
            </a:r>
            <a:r>
              <a:rPr lang="en" sz="1200" dirty="0">
                <a:latin typeface="Consolas"/>
                <a:ea typeface="Consolas"/>
                <a:cs typeface="Consolas"/>
                <a:sym typeface="Consolas"/>
              </a:rPr>
              <a:t>;</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b="1" dirty="0">
                <a:solidFill>
                  <a:srgbClr val="000080"/>
                </a:solidFill>
                <a:latin typeface="Consolas"/>
                <a:ea typeface="Consolas"/>
                <a:cs typeface="Consolas"/>
                <a:sym typeface="Consolas"/>
              </a:rPr>
              <a:t>else </a:t>
            </a:r>
            <a:r>
              <a:rPr lang="en" sz="1200" dirty="0">
                <a:latin typeface="Consolas"/>
                <a:ea typeface="Consolas"/>
                <a:cs typeface="Consolas"/>
                <a:sym typeface="Consolas"/>
              </a:rPr>
              <a:t>{</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dirty="0" err="1">
                <a:latin typeface="Consolas"/>
                <a:ea typeface="Consolas"/>
                <a:cs typeface="Consolas"/>
                <a:sym typeface="Consolas"/>
              </a:rPr>
              <a:t>c.</a:t>
            </a:r>
            <a:r>
              <a:rPr lang="en" sz="1200" b="1" dirty="0" err="1">
                <a:solidFill>
                  <a:srgbClr val="660E7A"/>
                </a:solidFill>
                <a:latin typeface="Consolas"/>
                <a:ea typeface="Consolas"/>
                <a:cs typeface="Consolas"/>
                <a:sym typeface="Consolas"/>
              </a:rPr>
              <a:t>lastAccessed</a:t>
            </a:r>
            <a:r>
              <a:rPr lang="en" sz="1200" b="1" dirty="0">
                <a:solidFill>
                  <a:srgbClr val="660E7A"/>
                </a:solidFill>
                <a:latin typeface="Consolas"/>
                <a:ea typeface="Consolas"/>
                <a:cs typeface="Consolas"/>
                <a:sym typeface="Consolas"/>
              </a:rPr>
              <a:t> </a:t>
            </a:r>
            <a:r>
              <a:rPr lang="en" sz="1200" dirty="0">
                <a:latin typeface="Consolas"/>
                <a:ea typeface="Consolas"/>
                <a:cs typeface="Consolas"/>
                <a:sym typeface="Consolas"/>
              </a:rPr>
              <a:t>= </a:t>
            </a:r>
            <a:r>
              <a:rPr lang="en" sz="1200" dirty="0" err="1">
                <a:latin typeface="Consolas"/>
                <a:ea typeface="Consolas"/>
                <a:cs typeface="Consolas"/>
                <a:sym typeface="Consolas"/>
              </a:rPr>
              <a:t>System.</a:t>
            </a:r>
            <a:r>
              <a:rPr lang="en" sz="1200" i="1" dirty="0" err="1">
                <a:latin typeface="Consolas"/>
                <a:ea typeface="Consolas"/>
                <a:cs typeface="Consolas"/>
                <a:sym typeface="Consolas"/>
              </a:rPr>
              <a:t>currentTimeMillis</a:t>
            </a:r>
            <a:r>
              <a:rPr lang="en" sz="1200" dirty="0">
                <a:latin typeface="Consolas"/>
                <a:ea typeface="Consolas"/>
                <a:cs typeface="Consolas"/>
                <a:sym typeface="Consolas"/>
              </a:rPr>
              <a:t>();</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b="1" dirty="0">
                <a:solidFill>
                  <a:srgbClr val="000080"/>
                </a:solidFill>
                <a:latin typeface="Consolas"/>
                <a:ea typeface="Consolas"/>
                <a:cs typeface="Consolas"/>
                <a:sym typeface="Consolas"/>
              </a:rPr>
              <a:t>return </a:t>
            </a:r>
            <a:r>
              <a:rPr lang="en" sz="1200" dirty="0" err="1">
                <a:latin typeface="Consolas"/>
                <a:ea typeface="Consolas"/>
                <a:cs typeface="Consolas"/>
                <a:sym typeface="Consolas"/>
              </a:rPr>
              <a:t>c.</a:t>
            </a:r>
            <a:r>
              <a:rPr lang="en" sz="1200" b="1" dirty="0" err="1">
                <a:solidFill>
                  <a:srgbClr val="660E7A"/>
                </a:solidFill>
                <a:latin typeface="Consolas"/>
                <a:ea typeface="Consolas"/>
                <a:cs typeface="Consolas"/>
                <a:sym typeface="Consolas"/>
              </a:rPr>
              <a:t>value</a:t>
            </a:r>
            <a:r>
              <a:rPr lang="en" sz="1200" dirty="0">
                <a:latin typeface="Consolas"/>
                <a:ea typeface="Consolas"/>
                <a:cs typeface="Consolas"/>
                <a:sym typeface="Consolas"/>
              </a:rPr>
              <a:t>;</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b="1" dirty="0">
                <a:solidFill>
                  <a:srgbClr val="000080"/>
                </a:solidFill>
                <a:latin typeface="Consolas"/>
                <a:ea typeface="Consolas"/>
                <a:cs typeface="Consolas"/>
                <a:sym typeface="Consolas"/>
              </a:rPr>
              <a:t>public void </a:t>
            </a:r>
            <a:r>
              <a:rPr lang="en" sz="1200" dirty="0">
                <a:latin typeface="Consolas"/>
                <a:ea typeface="Consolas"/>
                <a:cs typeface="Consolas"/>
                <a:sym typeface="Consolas"/>
              </a:rPr>
              <a:t>remove(</a:t>
            </a:r>
            <a:r>
              <a:rPr lang="en" sz="1200" dirty="0">
                <a:solidFill>
                  <a:srgbClr val="20999D"/>
                </a:solidFill>
                <a:latin typeface="Consolas"/>
                <a:ea typeface="Consolas"/>
                <a:cs typeface="Consolas"/>
                <a:sym typeface="Consolas"/>
              </a:rPr>
              <a:t>K </a:t>
            </a:r>
            <a:r>
              <a:rPr lang="en" sz="1200" dirty="0">
                <a:latin typeface="Consolas"/>
                <a:ea typeface="Consolas"/>
                <a:cs typeface="Consolas"/>
                <a:sym typeface="Consolas"/>
              </a:rPr>
              <a:t>key)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b="1" dirty="0">
                <a:solidFill>
                  <a:srgbClr val="000080"/>
                </a:solidFill>
                <a:latin typeface="Consolas"/>
                <a:ea typeface="Consolas"/>
                <a:cs typeface="Consolas"/>
                <a:sym typeface="Consolas"/>
              </a:rPr>
              <a:t>synchronized </a:t>
            </a:r>
            <a:r>
              <a:rPr lang="en" sz="1200" dirty="0">
                <a:latin typeface="Consolas"/>
                <a:ea typeface="Consolas"/>
                <a:cs typeface="Consolas"/>
                <a:sym typeface="Consolas"/>
              </a:rPr>
              <a:t>(</a:t>
            </a:r>
            <a:r>
              <a:rPr lang="en" sz="1200" b="1" dirty="0" err="1">
                <a:solidFill>
                  <a:srgbClr val="660E7A"/>
                </a:solidFill>
                <a:latin typeface="Consolas"/>
                <a:ea typeface="Consolas"/>
                <a:cs typeface="Consolas"/>
                <a:sym typeface="Consolas"/>
              </a:rPr>
              <a:t>cacheMap</a:t>
            </a:r>
            <a:r>
              <a:rPr lang="en" sz="1200" dirty="0">
                <a:latin typeface="Consolas"/>
                <a:ea typeface="Consolas"/>
                <a:cs typeface="Consolas"/>
                <a:sym typeface="Consolas"/>
              </a:rPr>
              <a:t>)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b="1" dirty="0" err="1">
                <a:solidFill>
                  <a:srgbClr val="660E7A"/>
                </a:solidFill>
                <a:latin typeface="Consolas"/>
                <a:ea typeface="Consolas"/>
                <a:cs typeface="Consolas"/>
                <a:sym typeface="Consolas"/>
              </a:rPr>
              <a:t>cacheMap</a:t>
            </a:r>
            <a:r>
              <a:rPr lang="en" sz="1200" dirty="0" err="1">
                <a:latin typeface="Consolas"/>
                <a:ea typeface="Consolas"/>
                <a:cs typeface="Consolas"/>
                <a:sym typeface="Consolas"/>
              </a:rPr>
              <a:t>.remove</a:t>
            </a:r>
            <a:r>
              <a:rPr lang="en" sz="1200" dirty="0">
                <a:latin typeface="Consolas"/>
                <a:ea typeface="Consolas"/>
                <a:cs typeface="Consolas"/>
                <a:sym typeface="Consolas"/>
              </a:rPr>
              <a:t>(key);</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b="1" dirty="0">
                <a:solidFill>
                  <a:srgbClr val="000080"/>
                </a:solidFill>
                <a:latin typeface="Consolas"/>
                <a:ea typeface="Consolas"/>
                <a:cs typeface="Consolas"/>
                <a:sym typeface="Consolas"/>
              </a:rPr>
              <a:t>public int </a:t>
            </a:r>
            <a:r>
              <a:rPr lang="en" sz="1200" dirty="0">
                <a:latin typeface="Consolas"/>
                <a:ea typeface="Consolas"/>
                <a:cs typeface="Consolas"/>
                <a:sym typeface="Consolas"/>
              </a:rPr>
              <a:t>size()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b="1" dirty="0">
                <a:solidFill>
                  <a:srgbClr val="000080"/>
                </a:solidFill>
                <a:latin typeface="Consolas"/>
                <a:ea typeface="Consolas"/>
                <a:cs typeface="Consolas"/>
                <a:sym typeface="Consolas"/>
              </a:rPr>
              <a:t>synchronized </a:t>
            </a:r>
            <a:r>
              <a:rPr lang="en" sz="1200" dirty="0">
                <a:latin typeface="Consolas"/>
                <a:ea typeface="Consolas"/>
                <a:cs typeface="Consolas"/>
                <a:sym typeface="Consolas"/>
              </a:rPr>
              <a:t>(</a:t>
            </a:r>
            <a:r>
              <a:rPr lang="en" sz="1200" b="1" dirty="0" err="1">
                <a:solidFill>
                  <a:srgbClr val="660E7A"/>
                </a:solidFill>
                <a:latin typeface="Consolas"/>
                <a:ea typeface="Consolas"/>
                <a:cs typeface="Consolas"/>
                <a:sym typeface="Consolas"/>
              </a:rPr>
              <a:t>cacheMap</a:t>
            </a:r>
            <a:r>
              <a:rPr lang="en" sz="1200" dirty="0">
                <a:latin typeface="Consolas"/>
                <a:ea typeface="Consolas"/>
                <a:cs typeface="Consolas"/>
                <a:sym typeface="Consolas"/>
              </a:rPr>
              <a:t>)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r>
              <a:rPr lang="en" sz="1200" b="1" dirty="0">
                <a:solidFill>
                  <a:srgbClr val="000080"/>
                </a:solidFill>
                <a:latin typeface="Consolas"/>
                <a:ea typeface="Consolas"/>
                <a:cs typeface="Consolas"/>
                <a:sym typeface="Consolas"/>
              </a:rPr>
              <a:t>return </a:t>
            </a:r>
            <a:r>
              <a:rPr lang="en" sz="1200" b="1" dirty="0" err="1">
                <a:solidFill>
                  <a:srgbClr val="660E7A"/>
                </a:solidFill>
                <a:latin typeface="Consolas"/>
                <a:ea typeface="Consolas"/>
                <a:cs typeface="Consolas"/>
                <a:sym typeface="Consolas"/>
              </a:rPr>
              <a:t>cacheMap</a:t>
            </a:r>
            <a:r>
              <a:rPr lang="en" sz="1200" dirty="0" err="1">
                <a:latin typeface="Consolas"/>
                <a:ea typeface="Consolas"/>
                <a:cs typeface="Consolas"/>
                <a:sym typeface="Consolas"/>
              </a:rPr>
              <a:t>.size</a:t>
            </a:r>
            <a:r>
              <a:rPr lang="en" sz="1200" dirty="0">
                <a:latin typeface="Consolas"/>
                <a:ea typeface="Consolas"/>
                <a:cs typeface="Consolas"/>
                <a:sym typeface="Consolas"/>
              </a:rPr>
              <a:t>();</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   }</a:t>
            </a:r>
            <a:endParaRPr sz="1200" dirty="0">
              <a:latin typeface="Consolas"/>
              <a:ea typeface="Consolas"/>
              <a:cs typeface="Consolas"/>
              <a:sym typeface="Consolas"/>
            </a:endParaRPr>
          </a:p>
          <a:p>
            <a:pPr marL="457200" lvl="0" indent="0" algn="l" rtl="0">
              <a:lnSpc>
                <a:spcPct val="100000"/>
              </a:lnSpc>
              <a:spcBef>
                <a:spcPts val="0"/>
              </a:spcBef>
              <a:spcAft>
                <a:spcPts val="0"/>
              </a:spcAft>
              <a:buNone/>
            </a:pPr>
            <a:r>
              <a:rPr lang="en" sz="1200" dirty="0">
                <a:latin typeface="Consolas"/>
                <a:ea typeface="Consolas"/>
                <a:cs typeface="Consolas"/>
                <a:sym typeface="Consolas"/>
              </a:rPr>
              <a:t>}</a:t>
            </a:r>
            <a:endParaRPr sz="1200" b="1" dirty="0">
              <a:solidFill>
                <a:srgbClr val="000080"/>
              </a:solidFill>
              <a:latin typeface="Consolas"/>
              <a:ea typeface="Consolas"/>
              <a:cs typeface="Consolas"/>
              <a:sym typeface="Consolas"/>
            </a:endParaRPr>
          </a:p>
        </p:txBody>
      </p:sp>
      <p:sp>
        <p:nvSpPr>
          <p:cNvPr id="417" name="Google Shape;417;p52"/>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Cache</a:t>
            </a:r>
            <a:endParaRPr sz="24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p53"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423" name="Google Shape;423;p53"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424" name="Google Shape;424;p53"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425" name="Google Shape;425;p53"/>
          <p:cNvSpPr txBox="1"/>
          <p:nvPr/>
        </p:nvSpPr>
        <p:spPr>
          <a:xfrm>
            <a:off x="2876725" y="333625"/>
            <a:ext cx="6048000" cy="46575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public void </a:t>
            </a:r>
            <a:r>
              <a:rPr lang="en" sz="1200">
                <a:latin typeface="Consolas"/>
                <a:ea typeface="Consolas"/>
                <a:cs typeface="Consolas"/>
                <a:sym typeface="Consolas"/>
              </a:rPr>
              <a:t>cleanup()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long </a:t>
            </a:r>
            <a:r>
              <a:rPr lang="en" sz="1200">
                <a:latin typeface="Consolas"/>
                <a:ea typeface="Consolas"/>
                <a:cs typeface="Consolas"/>
                <a:sym typeface="Consolas"/>
              </a:rPr>
              <a:t>now = System.</a:t>
            </a:r>
            <a:r>
              <a:rPr lang="en" sz="1200" i="1">
                <a:latin typeface="Consolas"/>
                <a:ea typeface="Consolas"/>
                <a:cs typeface="Consolas"/>
                <a:sym typeface="Consolas"/>
              </a:rPr>
              <a:t>currentTimeMillis</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ArrayList&lt;</a:t>
            </a:r>
            <a:r>
              <a:rPr lang="en" sz="1200">
                <a:solidFill>
                  <a:srgbClr val="20999D"/>
                </a:solidFill>
                <a:latin typeface="Consolas"/>
                <a:ea typeface="Consolas"/>
                <a:cs typeface="Consolas"/>
                <a:sym typeface="Consolas"/>
              </a:rPr>
              <a:t>K</a:t>
            </a:r>
            <a:r>
              <a:rPr lang="en" sz="1200">
                <a:latin typeface="Consolas"/>
                <a:ea typeface="Consolas"/>
                <a:cs typeface="Consolas"/>
                <a:sym typeface="Consolas"/>
              </a:rPr>
              <a:t>&gt; deleteKey = </a:t>
            </a:r>
            <a:r>
              <a:rPr lang="en" sz="1200" b="1">
                <a:solidFill>
                  <a:srgbClr val="000080"/>
                </a:solidFill>
                <a:latin typeface="Consolas"/>
                <a:ea typeface="Consolas"/>
                <a:cs typeface="Consolas"/>
                <a:sym typeface="Consolas"/>
              </a:rPr>
              <a:t>null</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synchronized </a:t>
            </a:r>
            <a:r>
              <a:rPr lang="en" sz="1200">
                <a:latin typeface="Consolas"/>
                <a:ea typeface="Consolas"/>
                <a:cs typeface="Consolas"/>
                <a:sym typeface="Consolas"/>
              </a:rPr>
              <a:t>(</a:t>
            </a:r>
            <a:r>
              <a:rPr lang="en" sz="1200" b="1">
                <a:solidFill>
                  <a:srgbClr val="660E7A"/>
                </a:solidFill>
                <a:latin typeface="Consolas"/>
                <a:ea typeface="Consolas"/>
                <a:cs typeface="Consolas"/>
                <a:sym typeface="Consolas"/>
              </a:rPr>
              <a:t>cacheMap</a:t>
            </a: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MapIterator it = </a:t>
            </a:r>
            <a:r>
              <a:rPr lang="en" sz="1200" b="1">
                <a:solidFill>
                  <a:srgbClr val="660E7A"/>
                </a:solidFill>
                <a:latin typeface="Consolas"/>
                <a:ea typeface="Consolas"/>
                <a:cs typeface="Consolas"/>
                <a:sym typeface="Consolas"/>
              </a:rPr>
              <a:t>cacheMap</a:t>
            </a:r>
            <a:r>
              <a:rPr lang="en" sz="1200">
                <a:latin typeface="Consolas"/>
                <a:ea typeface="Consolas"/>
                <a:cs typeface="Consolas"/>
                <a:sym typeface="Consolas"/>
              </a:rPr>
              <a:t>.mapIterator();</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deleteKey = </a:t>
            </a:r>
            <a:r>
              <a:rPr lang="en" sz="1200" b="1">
                <a:solidFill>
                  <a:srgbClr val="000080"/>
                </a:solidFill>
                <a:latin typeface="Consolas"/>
                <a:ea typeface="Consolas"/>
                <a:cs typeface="Consolas"/>
                <a:sym typeface="Consolas"/>
              </a:rPr>
              <a:t>new </a:t>
            </a:r>
            <a:r>
              <a:rPr lang="en" sz="1200">
                <a:latin typeface="Consolas"/>
                <a:ea typeface="Consolas"/>
                <a:cs typeface="Consolas"/>
                <a:sym typeface="Consolas"/>
              </a:rPr>
              <a:t>ArrayList&lt;</a:t>
            </a:r>
            <a:r>
              <a:rPr lang="en" sz="1200">
                <a:solidFill>
                  <a:srgbClr val="20999D"/>
                </a:solidFill>
                <a:latin typeface="Consolas"/>
                <a:ea typeface="Consolas"/>
                <a:cs typeface="Consolas"/>
                <a:sym typeface="Consolas"/>
              </a:rPr>
              <a:t>K</a:t>
            </a:r>
            <a:r>
              <a:rPr lang="en" sz="1200">
                <a:latin typeface="Consolas"/>
                <a:ea typeface="Consolas"/>
                <a:cs typeface="Consolas"/>
                <a:sym typeface="Consolas"/>
              </a:rPr>
              <a:t>&gt;((</a:t>
            </a:r>
            <a:r>
              <a:rPr lang="en" sz="1200" b="1">
                <a:solidFill>
                  <a:srgbClr val="660E7A"/>
                </a:solidFill>
                <a:latin typeface="Consolas"/>
                <a:ea typeface="Consolas"/>
                <a:cs typeface="Consolas"/>
                <a:sym typeface="Consolas"/>
              </a:rPr>
              <a:t>cacheMap</a:t>
            </a:r>
            <a:r>
              <a:rPr lang="en" sz="1200">
                <a:latin typeface="Consolas"/>
                <a:ea typeface="Consolas"/>
                <a:cs typeface="Consolas"/>
                <a:sym typeface="Consolas"/>
              </a:rPr>
              <a:t>.size() / </a:t>
            </a:r>
            <a:r>
              <a:rPr lang="en" sz="1200">
                <a:solidFill>
                  <a:srgbClr val="0000FF"/>
                </a:solidFill>
                <a:latin typeface="Consolas"/>
                <a:ea typeface="Consolas"/>
                <a:cs typeface="Consolas"/>
                <a:sym typeface="Consolas"/>
              </a:rPr>
              <a:t>2</a:t>
            </a:r>
            <a:r>
              <a:rPr lang="en" sz="1200">
                <a:latin typeface="Consolas"/>
                <a:ea typeface="Consolas"/>
                <a:cs typeface="Consolas"/>
                <a:sym typeface="Consolas"/>
              </a:rPr>
              <a:t>) + </a:t>
            </a:r>
            <a:r>
              <a:rPr lang="en" sz="1200">
                <a:solidFill>
                  <a:srgbClr val="0000FF"/>
                </a:solidFill>
                <a:latin typeface="Consolas"/>
                <a:ea typeface="Consolas"/>
                <a:cs typeface="Consolas"/>
                <a:sym typeface="Consolas"/>
              </a:rPr>
              <a:t>1</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a:solidFill>
                  <a:srgbClr val="20999D"/>
                </a:solidFill>
                <a:latin typeface="Consolas"/>
                <a:ea typeface="Consolas"/>
                <a:cs typeface="Consolas"/>
                <a:sym typeface="Consolas"/>
              </a:rPr>
              <a:t>K </a:t>
            </a:r>
            <a:r>
              <a:rPr lang="en" sz="1200">
                <a:latin typeface="Consolas"/>
                <a:ea typeface="Consolas"/>
                <a:cs typeface="Consolas"/>
                <a:sym typeface="Consolas"/>
              </a:rPr>
              <a:t>key = </a:t>
            </a:r>
            <a:r>
              <a:rPr lang="en" sz="1200" b="1">
                <a:solidFill>
                  <a:srgbClr val="000080"/>
                </a:solidFill>
                <a:latin typeface="Consolas"/>
                <a:ea typeface="Consolas"/>
                <a:cs typeface="Consolas"/>
                <a:sym typeface="Consolas"/>
              </a:rPr>
              <a:t>null</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cacheObject c = </a:t>
            </a:r>
            <a:r>
              <a:rPr lang="en" sz="1200" b="1">
                <a:solidFill>
                  <a:srgbClr val="000080"/>
                </a:solidFill>
                <a:latin typeface="Consolas"/>
                <a:ea typeface="Consolas"/>
                <a:cs typeface="Consolas"/>
                <a:sym typeface="Consolas"/>
              </a:rPr>
              <a:t>null</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while </a:t>
            </a:r>
            <a:r>
              <a:rPr lang="en" sz="1200">
                <a:latin typeface="Consolas"/>
                <a:ea typeface="Consolas"/>
                <a:cs typeface="Consolas"/>
                <a:sym typeface="Consolas"/>
              </a:rPr>
              <a:t>(it.hasNext())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key = (</a:t>
            </a:r>
            <a:r>
              <a:rPr lang="en" sz="1200">
                <a:solidFill>
                  <a:srgbClr val="20999D"/>
                </a:solidFill>
                <a:latin typeface="Consolas"/>
                <a:ea typeface="Consolas"/>
                <a:cs typeface="Consolas"/>
                <a:sym typeface="Consolas"/>
              </a:rPr>
              <a:t>K</a:t>
            </a:r>
            <a:r>
              <a:rPr lang="en" sz="1200">
                <a:latin typeface="Consolas"/>
                <a:ea typeface="Consolas"/>
                <a:cs typeface="Consolas"/>
                <a:sym typeface="Consolas"/>
              </a:rPr>
              <a:t>) it.next();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c = (cacheObject) it.getValue();</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if </a:t>
            </a:r>
            <a:r>
              <a:rPr lang="en" sz="1200">
                <a:latin typeface="Consolas"/>
                <a:ea typeface="Consolas"/>
                <a:cs typeface="Consolas"/>
                <a:sym typeface="Consolas"/>
              </a:rPr>
              <a:t>(c != </a:t>
            </a:r>
            <a:r>
              <a:rPr lang="en" sz="1200" b="1">
                <a:solidFill>
                  <a:srgbClr val="000080"/>
                </a:solidFill>
                <a:latin typeface="Consolas"/>
                <a:ea typeface="Consolas"/>
                <a:cs typeface="Consolas"/>
                <a:sym typeface="Consolas"/>
              </a:rPr>
              <a:t>null </a:t>
            </a:r>
            <a:r>
              <a:rPr lang="en" sz="1200">
                <a:latin typeface="Consolas"/>
                <a:ea typeface="Consolas"/>
                <a:cs typeface="Consolas"/>
                <a:sym typeface="Consolas"/>
              </a:rPr>
              <a:t>&amp;&amp; (now &gt; (</a:t>
            </a:r>
            <a:r>
              <a:rPr lang="en" sz="1200" b="1">
                <a:solidFill>
                  <a:srgbClr val="660E7A"/>
                </a:solidFill>
                <a:latin typeface="Consolas"/>
                <a:ea typeface="Consolas"/>
                <a:cs typeface="Consolas"/>
                <a:sym typeface="Consolas"/>
              </a:rPr>
              <a:t>timeToLiveInSeconds </a:t>
            </a:r>
            <a:r>
              <a:rPr lang="en" sz="1200">
                <a:latin typeface="Consolas"/>
                <a:ea typeface="Consolas"/>
                <a:cs typeface="Consolas"/>
                <a:sym typeface="Consolas"/>
              </a:rPr>
              <a:t>+ c.</a:t>
            </a:r>
            <a:r>
              <a:rPr lang="en" sz="1200" b="1">
                <a:solidFill>
                  <a:srgbClr val="660E7A"/>
                </a:solidFill>
                <a:latin typeface="Consolas"/>
                <a:ea typeface="Consolas"/>
                <a:cs typeface="Consolas"/>
                <a:sym typeface="Consolas"/>
              </a:rPr>
              <a:t>lastAccessed</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deleteKey.add(key);</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for </a:t>
            </a:r>
            <a:r>
              <a:rPr lang="en" sz="1200">
                <a:latin typeface="Consolas"/>
                <a:ea typeface="Consolas"/>
                <a:cs typeface="Consolas"/>
                <a:sym typeface="Consolas"/>
              </a:rPr>
              <a:t>(</a:t>
            </a:r>
            <a:r>
              <a:rPr lang="en" sz="1200">
                <a:solidFill>
                  <a:srgbClr val="20999D"/>
                </a:solidFill>
                <a:latin typeface="Consolas"/>
                <a:ea typeface="Consolas"/>
                <a:cs typeface="Consolas"/>
                <a:sym typeface="Consolas"/>
              </a:rPr>
              <a:t>K </a:t>
            </a:r>
            <a:r>
              <a:rPr lang="en" sz="1200">
                <a:latin typeface="Consolas"/>
                <a:ea typeface="Consolas"/>
                <a:cs typeface="Consolas"/>
                <a:sym typeface="Consolas"/>
              </a:rPr>
              <a:t>key : deleteKey)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000080"/>
                </a:solidFill>
                <a:latin typeface="Consolas"/>
                <a:ea typeface="Consolas"/>
                <a:cs typeface="Consolas"/>
                <a:sym typeface="Consolas"/>
              </a:rPr>
              <a:t>synchronized </a:t>
            </a:r>
            <a:r>
              <a:rPr lang="en" sz="1200">
                <a:latin typeface="Consolas"/>
                <a:ea typeface="Consolas"/>
                <a:cs typeface="Consolas"/>
                <a:sym typeface="Consolas"/>
              </a:rPr>
              <a:t>(</a:t>
            </a:r>
            <a:r>
              <a:rPr lang="en" sz="1200" b="1">
                <a:solidFill>
                  <a:srgbClr val="660E7A"/>
                </a:solidFill>
                <a:latin typeface="Consolas"/>
                <a:ea typeface="Consolas"/>
                <a:cs typeface="Consolas"/>
                <a:sym typeface="Consolas"/>
              </a:rPr>
              <a:t>cacheMap</a:t>
            </a: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r>
              <a:rPr lang="en" sz="1200" b="1">
                <a:solidFill>
                  <a:srgbClr val="660E7A"/>
                </a:solidFill>
                <a:latin typeface="Consolas"/>
                <a:ea typeface="Consolas"/>
                <a:cs typeface="Consolas"/>
                <a:sym typeface="Consolas"/>
              </a:rPr>
              <a:t>cacheMap</a:t>
            </a:r>
            <a:r>
              <a:rPr lang="en" sz="1200">
                <a:latin typeface="Consolas"/>
                <a:ea typeface="Consolas"/>
                <a:cs typeface="Consolas"/>
                <a:sym typeface="Consolas"/>
              </a:rPr>
              <a:t>.remove(key);</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Thread.</a:t>
            </a:r>
            <a:r>
              <a:rPr lang="en" sz="1200" i="1">
                <a:latin typeface="Consolas"/>
                <a:ea typeface="Consolas"/>
                <a:cs typeface="Consolas"/>
                <a:sym typeface="Consolas"/>
              </a:rPr>
              <a:t>yield</a:t>
            </a:r>
            <a:r>
              <a:rPr lang="en" sz="1200">
                <a:latin typeface="Consolas"/>
                <a:ea typeface="Consolas"/>
                <a:cs typeface="Consolas"/>
                <a:sym typeface="Consolas"/>
              </a:rPr>
              <a:t>();</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  }</a:t>
            </a:r>
            <a:endParaRPr sz="1200">
              <a:latin typeface="Consolas"/>
              <a:ea typeface="Consolas"/>
              <a:cs typeface="Consolas"/>
              <a:sym typeface="Consolas"/>
            </a:endParaRPr>
          </a:p>
          <a:p>
            <a:pPr marL="0" lvl="0" indent="0" algn="l" rtl="0">
              <a:lnSpc>
                <a:spcPct val="100000"/>
              </a:lnSpc>
              <a:spcBef>
                <a:spcPts val="0"/>
              </a:spcBef>
              <a:spcAft>
                <a:spcPts val="0"/>
              </a:spcAft>
              <a:buNone/>
            </a:pPr>
            <a:r>
              <a:rPr lang="en" sz="1200">
                <a:latin typeface="Consolas"/>
                <a:ea typeface="Consolas"/>
                <a:cs typeface="Consolas"/>
                <a:sym typeface="Consolas"/>
              </a:rPr>
              <a:t>}</a:t>
            </a:r>
            <a:endParaRPr sz="1200" b="1">
              <a:solidFill>
                <a:srgbClr val="000080"/>
              </a:solidFill>
              <a:latin typeface="Proxima Nova"/>
              <a:ea typeface="Proxima Nova"/>
              <a:cs typeface="Proxima Nova"/>
              <a:sym typeface="Proxima Nova"/>
            </a:endParaRPr>
          </a:p>
        </p:txBody>
      </p:sp>
      <p:sp>
        <p:nvSpPr>
          <p:cNvPr id="426" name="Google Shape;426;p53"/>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Cache</a:t>
            </a:r>
            <a:endParaRPr sz="2400"/>
          </a:p>
        </p:txBody>
      </p:sp>
      <p:sp>
        <p:nvSpPr>
          <p:cNvPr id="427" name="Google Shape;427;p53"/>
          <p:cNvSpPr txBox="1"/>
          <p:nvPr/>
        </p:nvSpPr>
        <p:spPr>
          <a:xfrm>
            <a:off x="304800" y="683400"/>
            <a:ext cx="2695200" cy="1449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600"/>
              </a:spcAft>
              <a:buNone/>
            </a:pPr>
            <a:r>
              <a:rPr lang="en" sz="1200">
                <a:latin typeface="Proxima Nova"/>
                <a:ea typeface="Proxima Nova"/>
                <a:cs typeface="Proxima Nova"/>
                <a:sym typeface="Proxima Nova"/>
              </a:rPr>
              <a:t>Při </a:t>
            </a:r>
            <a:r>
              <a:rPr lang="en" sz="1200" i="1">
                <a:latin typeface="Proxima Nova"/>
                <a:ea typeface="Proxima Nova"/>
                <a:cs typeface="Proxima Nova"/>
                <a:sym typeface="Proxima Nova"/>
              </a:rPr>
              <a:t>cleanup() </a:t>
            </a:r>
            <a:r>
              <a:rPr lang="en" sz="1200">
                <a:latin typeface="Proxima Nova"/>
                <a:ea typeface="Proxima Nova"/>
                <a:cs typeface="Proxima Nova"/>
                <a:sym typeface="Proxima Nova"/>
              </a:rPr>
              <a:t>z cache odstraňujeme snepoužívané objekty. Cleanup se dělá v druhém cyklu, protože použitá Map neumožňuje mazat prvky v průběhu iterování</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Google Shape;125;p27"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126" name="Google Shape;126;p27"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127" name="Google Shape;127;p27"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128" name="Google Shape;128;p27"/>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Persistentní struktury</a:t>
            </a:r>
            <a:endParaRPr sz="2400"/>
          </a:p>
          <a:p>
            <a:pPr marL="0" lvl="0" indent="0" algn="l" rtl="0">
              <a:spcBef>
                <a:spcPts val="0"/>
              </a:spcBef>
              <a:spcAft>
                <a:spcPts val="0"/>
              </a:spcAft>
              <a:buNone/>
            </a:pPr>
            <a:endParaRPr sz="2400"/>
          </a:p>
        </p:txBody>
      </p:sp>
      <p:sp>
        <p:nvSpPr>
          <p:cNvPr id="129" name="Google Shape;129;p27"/>
          <p:cNvSpPr txBox="1"/>
          <p:nvPr/>
        </p:nvSpPr>
        <p:spPr>
          <a:xfrm>
            <a:off x="280650" y="757800"/>
            <a:ext cx="8582700" cy="2286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sz="1200">
              <a:latin typeface="Proxima Nova"/>
              <a:ea typeface="Proxima Nova"/>
              <a:cs typeface="Proxima Nova"/>
              <a:sym typeface="Proxima Nova"/>
            </a:endParaRPr>
          </a:p>
          <a:p>
            <a:pPr marL="457200" lvl="0" indent="-317500" algn="l" rtl="0">
              <a:lnSpc>
                <a:spcPct val="100000"/>
              </a:lnSpc>
              <a:spcBef>
                <a:spcPts val="1200"/>
              </a:spcBef>
              <a:spcAft>
                <a:spcPts val="0"/>
              </a:spcAft>
              <a:buSzPts val="1400"/>
              <a:buFont typeface="Proxima Nova"/>
              <a:buChar char="●"/>
            </a:pPr>
            <a:r>
              <a:rPr lang="en" b="1">
                <a:latin typeface="Proxima Nova"/>
                <a:ea typeface="Proxima Nova"/>
                <a:cs typeface="Proxima Nova"/>
                <a:sym typeface="Proxima Nova"/>
              </a:rPr>
              <a:t>Functional persistence DS (funkční persistence)</a:t>
            </a:r>
            <a:r>
              <a:rPr lang="en" i="1">
                <a:latin typeface="Proxima Nova"/>
                <a:ea typeface="Proxima Nova"/>
                <a:cs typeface="Proxima Nova"/>
                <a:sym typeface="Proxima Nova"/>
              </a:rPr>
              <a:t> - </a:t>
            </a:r>
            <a:r>
              <a:rPr lang="en">
                <a:latin typeface="Proxima Nova"/>
                <a:ea typeface="Proxima Nova"/>
                <a:cs typeface="Proxima Nova"/>
                <a:sym typeface="Proxima Nova"/>
              </a:rPr>
              <a:t>nese si jméno z funkcionálního programování , kde se pracuje výhradně s immutable datovými strukturami. Stejně i nody v tomto modelu jsou immutable - revize (updaty) nemění existující nody v datové struktuře. V každém kroku se vytváří klon celé datové struktury, kterou updatuju. Standardně </a:t>
            </a:r>
            <a:r>
              <a:rPr lang="en" i="1">
                <a:latin typeface="Proxima Nova"/>
                <a:ea typeface="Proxima Nova"/>
                <a:cs typeface="Proxima Nova"/>
                <a:sym typeface="Proxima Nova"/>
              </a:rPr>
              <a:t>O(lg n). </a:t>
            </a:r>
            <a:r>
              <a:rPr lang="en">
                <a:latin typeface="Proxima Nova"/>
                <a:ea typeface="Proxima Nova"/>
                <a:cs typeface="Proxima Nova"/>
                <a:sym typeface="Proxima Nova"/>
              </a:rPr>
              <a:t>Narozdíl od předchozích modelů, kdy update provádím pouze do objektu, který měním.</a:t>
            </a:r>
            <a:endParaRPr>
              <a:latin typeface="Proxima Nova"/>
              <a:ea typeface="Proxima Nova"/>
              <a:cs typeface="Proxima Nova"/>
              <a:sym typeface="Proxima Nova"/>
            </a:endParaRPr>
          </a:p>
          <a:p>
            <a:pPr marL="457200" lvl="0" indent="-317500" algn="l" rtl="0">
              <a:lnSpc>
                <a:spcPct val="100000"/>
              </a:lnSpc>
              <a:spcBef>
                <a:spcPts val="1200"/>
              </a:spcBef>
              <a:spcAft>
                <a:spcPts val="0"/>
              </a:spcAft>
              <a:buSzPts val="1400"/>
              <a:buFont typeface="Proxima Nova"/>
              <a:buChar char="●"/>
            </a:pPr>
            <a:r>
              <a:rPr lang="en" b="1">
                <a:latin typeface="Proxima Nova"/>
                <a:ea typeface="Proxima Nova"/>
                <a:cs typeface="Proxima Nova"/>
                <a:sym typeface="Proxima Nova"/>
              </a:rPr>
              <a:t>Retroactive DS (retroaktivní persistence) </a:t>
            </a:r>
            <a:r>
              <a:rPr lang="en">
                <a:latin typeface="Proxima Nova"/>
                <a:ea typeface="Proxima Nova"/>
                <a:cs typeface="Proxima Nova"/>
                <a:sym typeface="Proxima Nova"/>
              </a:rPr>
              <a:t>- předchozí modely persistence fungují tak, že změna do starší verze vytváří novou branch do které probíhají všechny další updaty tak, že původní větev zůstává beze změny. Retroaktivní DS funguje tak, že změna do starší verze je provedena přímo do ní a ve všech navazujících verzích se znovu přehrají provedené operace. </a:t>
            </a:r>
            <a:endParaRPr>
              <a:latin typeface="Proxima Nova"/>
              <a:ea typeface="Proxima Nova"/>
              <a:cs typeface="Proxima Nova"/>
              <a:sym typeface="Proxima Nova"/>
            </a:endParaRPr>
          </a:p>
          <a:p>
            <a:pPr marL="0" lvl="0" indent="457200" algn="l" rtl="0">
              <a:lnSpc>
                <a:spcPct val="100000"/>
              </a:lnSpc>
              <a:spcBef>
                <a:spcPts val="1200"/>
              </a:spcBef>
              <a:spcAft>
                <a:spcPts val="1200"/>
              </a:spcAft>
              <a:buNone/>
            </a:pPr>
            <a:r>
              <a:rPr lang="en">
                <a:latin typeface="Proxima Nova"/>
                <a:ea typeface="Proxima Nova"/>
                <a:cs typeface="Proxima Nova"/>
                <a:sym typeface="Proxima Nova"/>
              </a:rPr>
              <a:t>~ analogie se strojem času, kterým se vrátíme do minulosti, tam provedeme změnu, která má ale vliv až do současnosti</a:t>
            </a:r>
            <a:endParaRPr>
              <a:latin typeface="Proxima Nova"/>
              <a:ea typeface="Proxima Nova"/>
              <a:cs typeface="Proxima Nova"/>
              <a:sym typeface="Proxima Nova"/>
            </a:endParaRPr>
          </a:p>
        </p:txBody>
      </p:sp>
      <p:sp>
        <p:nvSpPr>
          <p:cNvPr id="130" name="Google Shape;130;p27"/>
          <p:cNvSpPr txBox="1"/>
          <p:nvPr/>
        </p:nvSpPr>
        <p:spPr>
          <a:xfrm>
            <a:off x="644325" y="4299200"/>
            <a:ext cx="7298700" cy="5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50" i="1">
                <a:solidFill>
                  <a:srgbClr val="222222"/>
                </a:solidFill>
                <a:highlight>
                  <a:srgbClr val="FFFFFF"/>
                </a:highlight>
              </a:rPr>
              <a:t>Source: Demaine, Erik D; John Iacono; Stefan Langerman (2007). </a:t>
            </a:r>
            <a:r>
              <a:rPr lang="en" sz="950" i="1" u="sng">
                <a:solidFill>
                  <a:srgbClr val="663366"/>
                </a:solidFill>
                <a:hlinkClick r:id="rId4"/>
              </a:rPr>
              <a:t>"Retroactive data structures"</a:t>
            </a:r>
            <a:r>
              <a:rPr lang="en" sz="950" i="1">
                <a:solidFill>
                  <a:srgbClr val="222222"/>
                </a:solidFill>
                <a:highlight>
                  <a:srgbClr val="FFFFFF"/>
                </a:highlight>
              </a:rPr>
              <a:t>. ACM Transactions on Algorithms. </a:t>
            </a:r>
            <a:r>
              <a:rPr lang="en" sz="950" b="1" i="1">
                <a:solidFill>
                  <a:srgbClr val="222222"/>
                </a:solidFill>
                <a:highlight>
                  <a:srgbClr val="FFFFFF"/>
                </a:highlight>
              </a:rPr>
              <a:t>3</a:t>
            </a:r>
            <a:endParaRPr i="1"/>
          </a:p>
        </p:txBody>
      </p:sp>
      <p:pic>
        <p:nvPicPr>
          <p:cNvPr id="131" name="Google Shape;131;p27"/>
          <p:cNvPicPr preferRelativeResize="0"/>
          <p:nvPr/>
        </p:nvPicPr>
        <p:blipFill>
          <a:blip r:embed="rId5">
            <a:alphaModFix/>
          </a:blip>
          <a:stretch>
            <a:fillRect/>
          </a:stretch>
        </p:blipFill>
        <p:spPr>
          <a:xfrm>
            <a:off x="974075" y="3622925"/>
            <a:ext cx="6419850" cy="676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8"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137" name="Google Shape;137;p28"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138" name="Google Shape;138;p28"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139" name="Google Shape;139;p28"/>
          <p:cNvSpPr txBox="1">
            <a:spLocks noGrp="1"/>
          </p:cNvSpPr>
          <p:nvPr>
            <p:ph type="title"/>
          </p:nvPr>
        </p:nvSpPr>
        <p:spPr>
          <a:xfrm>
            <a:off x="244438" y="1329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Partial Persistence</a:t>
            </a:r>
            <a:endParaRPr sz="2400"/>
          </a:p>
          <a:p>
            <a:pPr marL="0" lvl="0" indent="0" algn="l" rtl="0">
              <a:spcBef>
                <a:spcPts val="0"/>
              </a:spcBef>
              <a:spcAft>
                <a:spcPts val="0"/>
              </a:spcAft>
              <a:buNone/>
            </a:pPr>
            <a:endParaRPr sz="2400"/>
          </a:p>
        </p:txBody>
      </p:sp>
      <p:pic>
        <p:nvPicPr>
          <p:cNvPr id="140" name="Google Shape;140;p28"/>
          <p:cNvPicPr preferRelativeResize="0"/>
          <p:nvPr/>
        </p:nvPicPr>
        <p:blipFill>
          <a:blip r:embed="rId4">
            <a:alphaModFix/>
          </a:blip>
          <a:stretch>
            <a:fillRect/>
          </a:stretch>
        </p:blipFill>
        <p:spPr>
          <a:xfrm>
            <a:off x="5198934" y="2583112"/>
            <a:ext cx="3815739" cy="962850"/>
          </a:xfrm>
          <a:prstGeom prst="rect">
            <a:avLst/>
          </a:prstGeom>
          <a:noFill/>
          <a:ln>
            <a:noFill/>
          </a:ln>
        </p:spPr>
      </p:pic>
      <p:sp>
        <p:nvSpPr>
          <p:cNvPr id="141" name="Google Shape;141;p28"/>
          <p:cNvSpPr txBox="1"/>
          <p:nvPr/>
        </p:nvSpPr>
        <p:spPr>
          <a:xfrm>
            <a:off x="244450" y="2845350"/>
            <a:ext cx="5374500" cy="114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latin typeface="Proxima Nova"/>
                <a:ea typeface="Proxima Nova"/>
                <a:cs typeface="Proxima Nova"/>
                <a:sym typeface="Proxima Nova"/>
              </a:rPr>
              <a:t>Pro realizaci partial persistence rozšíříme ephemeral DS o:</a:t>
            </a:r>
            <a:endParaRPr>
              <a:latin typeface="Proxima Nova"/>
              <a:ea typeface="Proxima Nova"/>
              <a:cs typeface="Proxima Nova"/>
              <a:sym typeface="Proxima Nova"/>
            </a:endParaRPr>
          </a:p>
          <a:p>
            <a:pPr marL="457200" lvl="0" indent="-317500" algn="l" rtl="0">
              <a:lnSpc>
                <a:spcPct val="115000"/>
              </a:lnSpc>
              <a:spcBef>
                <a:spcPts val="600"/>
              </a:spcBef>
              <a:spcAft>
                <a:spcPts val="0"/>
              </a:spcAft>
              <a:buSzPts val="1400"/>
              <a:buFont typeface="Proxima Nova"/>
              <a:buChar char="●"/>
            </a:pPr>
            <a:r>
              <a:rPr lang="en">
                <a:latin typeface="Proxima Nova"/>
                <a:ea typeface="Proxima Nova"/>
                <a:cs typeface="Proxima Nova"/>
                <a:sym typeface="Proxima Nova"/>
              </a:rPr>
              <a:t>log s modifikacemi (</a:t>
            </a:r>
            <a:r>
              <a:rPr lang="en" b="1" i="1">
                <a:latin typeface="Proxima Nova"/>
                <a:ea typeface="Proxima Nova"/>
                <a:cs typeface="Proxima Nova"/>
                <a:sym typeface="Proxima Nova"/>
              </a:rPr>
              <a:t>mods</a:t>
            </a:r>
            <a:r>
              <a:rPr lang="en">
                <a:latin typeface="Proxima Nova"/>
                <a:ea typeface="Proxima Nova"/>
                <a:cs typeface="Proxima Nova"/>
                <a:sym typeface="Proxima Nova"/>
              </a:rPr>
              <a:t>), který zapisuje updaty obsahu a ukazatelů ve formě obsah nové verze a její číslo </a:t>
            </a:r>
            <a:r>
              <a:rPr lang="en" i="1">
                <a:latin typeface="Proxima Nova"/>
                <a:ea typeface="Proxima Nova"/>
                <a:cs typeface="Proxima Nova"/>
                <a:sym typeface="Proxima Nova"/>
              </a:rPr>
              <a:t>(field, version, new value)</a:t>
            </a:r>
            <a:endParaRPr i="1">
              <a:latin typeface="Proxima Nova"/>
              <a:ea typeface="Proxima Nova"/>
              <a:cs typeface="Proxima Nova"/>
              <a:sym typeface="Proxima Nova"/>
            </a:endParaRPr>
          </a:p>
          <a:p>
            <a:pPr marL="457200" lvl="0" indent="-317500" algn="l" rtl="0">
              <a:lnSpc>
                <a:spcPct val="115000"/>
              </a:lnSpc>
              <a:spcBef>
                <a:spcPts val="600"/>
              </a:spcBef>
              <a:spcAft>
                <a:spcPts val="0"/>
              </a:spcAft>
              <a:buSzPts val="1400"/>
              <a:buFont typeface="Proxima Nova"/>
              <a:buChar char="●"/>
            </a:pPr>
            <a:r>
              <a:rPr lang="en">
                <a:latin typeface="Proxima Nova"/>
                <a:ea typeface="Proxima Nova"/>
                <a:cs typeface="Proxima Nova"/>
                <a:sym typeface="Proxima Nova"/>
              </a:rPr>
              <a:t>Zpětné reference, které pro každý ukazatel v datové struktuře zavádí i druhý opačným směrem</a:t>
            </a:r>
            <a:endParaRPr>
              <a:latin typeface="Proxima Nova"/>
              <a:ea typeface="Proxima Nova"/>
              <a:cs typeface="Proxima Nova"/>
              <a:sym typeface="Proxima Nova"/>
            </a:endParaRPr>
          </a:p>
          <a:p>
            <a:pPr marL="0" lvl="0" indent="0" algn="l" rtl="0">
              <a:lnSpc>
                <a:spcPct val="115000"/>
              </a:lnSpc>
              <a:spcBef>
                <a:spcPts val="600"/>
              </a:spcBef>
              <a:spcAft>
                <a:spcPts val="0"/>
              </a:spcAft>
              <a:buNone/>
            </a:pPr>
            <a:endParaRPr sz="1200">
              <a:latin typeface="Proxima Nova"/>
              <a:ea typeface="Proxima Nova"/>
              <a:cs typeface="Proxima Nova"/>
              <a:sym typeface="Proxima Nova"/>
            </a:endParaRPr>
          </a:p>
          <a:p>
            <a:pPr marL="0" lvl="0" indent="0" algn="l" rtl="0">
              <a:lnSpc>
                <a:spcPct val="115000"/>
              </a:lnSpc>
              <a:spcBef>
                <a:spcPts val="600"/>
              </a:spcBef>
              <a:spcAft>
                <a:spcPts val="600"/>
              </a:spcAft>
              <a:buNone/>
            </a:pPr>
            <a:r>
              <a:rPr lang="en" sz="1200">
                <a:latin typeface="Proxima Nova"/>
                <a:ea typeface="Proxima Nova"/>
                <a:cs typeface="Proxima Nova"/>
                <a:sym typeface="Proxima Nova"/>
              </a:rPr>
              <a:t>Při změně upravujeme pouze části objektů, které se změnily … každý update přidává nový záznam do </a:t>
            </a:r>
            <a:r>
              <a:rPr lang="en" sz="1200" i="1">
                <a:latin typeface="Proxima Nova"/>
                <a:ea typeface="Proxima Nova"/>
                <a:cs typeface="Proxima Nova"/>
                <a:sym typeface="Proxima Nova"/>
              </a:rPr>
              <a:t>mods</a:t>
            </a:r>
            <a:r>
              <a:rPr lang="en" sz="1200">
                <a:latin typeface="Proxima Nova"/>
                <a:ea typeface="Proxima Nova"/>
                <a:cs typeface="Proxima Nova"/>
                <a:sym typeface="Proxima Nova"/>
              </a:rPr>
              <a:t>.</a:t>
            </a:r>
            <a:endParaRPr sz="1200">
              <a:latin typeface="Proxima Nova"/>
              <a:ea typeface="Proxima Nova"/>
              <a:cs typeface="Proxima Nova"/>
              <a:sym typeface="Proxima Nova"/>
            </a:endParaRPr>
          </a:p>
        </p:txBody>
      </p:sp>
      <p:sp>
        <p:nvSpPr>
          <p:cNvPr id="142" name="Google Shape;142;p28"/>
          <p:cNvSpPr txBox="1"/>
          <p:nvPr/>
        </p:nvSpPr>
        <p:spPr>
          <a:xfrm>
            <a:off x="304800" y="705625"/>
            <a:ext cx="6757500" cy="418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200"/>
              </a:spcAft>
              <a:buNone/>
            </a:pPr>
            <a:r>
              <a:rPr lang="en">
                <a:latin typeface="Proxima Nova"/>
                <a:ea typeface="Proxima Nova"/>
                <a:cs typeface="Proxima Nova"/>
                <a:sym typeface="Proxima Nova"/>
              </a:rPr>
              <a:t>Ephemeral DS má následující strukturu:</a:t>
            </a:r>
            <a:endParaRPr>
              <a:latin typeface="Proxima Nova"/>
              <a:ea typeface="Proxima Nova"/>
              <a:cs typeface="Proxima Nova"/>
              <a:sym typeface="Proxima Nova"/>
            </a:endParaRPr>
          </a:p>
        </p:txBody>
      </p:sp>
      <p:pic>
        <p:nvPicPr>
          <p:cNvPr id="143" name="Google Shape;143;p28"/>
          <p:cNvPicPr preferRelativeResize="0"/>
          <p:nvPr/>
        </p:nvPicPr>
        <p:blipFill>
          <a:blip r:embed="rId5">
            <a:alphaModFix/>
          </a:blip>
          <a:stretch>
            <a:fillRect/>
          </a:stretch>
        </p:blipFill>
        <p:spPr>
          <a:xfrm>
            <a:off x="4090150" y="455170"/>
            <a:ext cx="4626400" cy="870650"/>
          </a:xfrm>
          <a:prstGeom prst="rect">
            <a:avLst/>
          </a:prstGeom>
          <a:noFill/>
          <a:ln>
            <a:noFill/>
          </a:ln>
        </p:spPr>
      </p:pic>
      <p:sp>
        <p:nvSpPr>
          <p:cNvPr id="144" name="Google Shape;144;p28"/>
          <p:cNvSpPr txBox="1"/>
          <p:nvPr/>
        </p:nvSpPr>
        <p:spPr>
          <a:xfrm>
            <a:off x="320950" y="1325825"/>
            <a:ext cx="8367600" cy="708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200"/>
              </a:spcAft>
              <a:buNone/>
            </a:pPr>
            <a:r>
              <a:rPr lang="en" sz="1200">
                <a:latin typeface="Proxima Nova"/>
                <a:ea typeface="Proxima Nova"/>
                <a:cs typeface="Proxima Nova"/>
                <a:sym typeface="Proxima Nova"/>
              </a:rPr>
              <a:t>Máme v ní tedy objekty, které mají property (val1 .. valN) naplněné hodnotami a ukazatele na další objekty (ptr1 .. ptrN). Do této struktury chceme začít dělat změny: změna hodnoty property, přelinkování na jiný objekt, vytvoření nového objektu.</a:t>
            </a:r>
            <a:endParaRPr sz="1200">
              <a:latin typeface="Proxima Nova"/>
              <a:ea typeface="Proxima Nova"/>
              <a:cs typeface="Proxima Nova"/>
              <a:sym typeface="Proxima Nova"/>
            </a:endParaRPr>
          </a:p>
        </p:txBody>
      </p:sp>
      <p:sp>
        <p:nvSpPr>
          <p:cNvPr id="145" name="Google Shape;145;p28"/>
          <p:cNvSpPr txBox="1"/>
          <p:nvPr/>
        </p:nvSpPr>
        <p:spPr>
          <a:xfrm>
            <a:off x="5534975" y="3838050"/>
            <a:ext cx="579900" cy="252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600"/>
              </a:spcAft>
              <a:buNone/>
            </a:pPr>
            <a:r>
              <a:rPr lang="en" sz="1200" b="1">
                <a:latin typeface="Proxima Nova"/>
                <a:ea typeface="Proxima Nova"/>
                <a:cs typeface="Proxima Nova"/>
                <a:sym typeface="Proxima Nova"/>
              </a:rPr>
              <a:t>root</a:t>
            </a:r>
            <a:r>
              <a:rPr lang="en" sz="1200">
                <a:latin typeface="Proxima Nova"/>
                <a:ea typeface="Proxima Nova"/>
                <a:cs typeface="Proxima Nova"/>
                <a:sym typeface="Proxima Nova"/>
              </a:rPr>
              <a:t> </a:t>
            </a:r>
            <a:endParaRPr/>
          </a:p>
        </p:txBody>
      </p:sp>
      <p:cxnSp>
        <p:nvCxnSpPr>
          <p:cNvPr id="146" name="Google Shape;146;p28"/>
          <p:cNvCxnSpPr/>
          <p:nvPr/>
        </p:nvCxnSpPr>
        <p:spPr>
          <a:xfrm rot="10800000" flipH="1">
            <a:off x="5818775" y="3482550"/>
            <a:ext cx="12300" cy="355500"/>
          </a:xfrm>
          <a:prstGeom prst="straightConnector1">
            <a:avLst/>
          </a:prstGeom>
          <a:noFill/>
          <a:ln w="19050" cap="flat" cmpd="sng">
            <a:solidFill>
              <a:srgbClr val="000000"/>
            </a:solidFill>
            <a:prstDash val="solid"/>
            <a:round/>
            <a:headEnd type="none" w="med" len="med"/>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1" name="Google Shape;151;p29"/>
          <p:cNvPicPr preferRelativeResize="0"/>
          <p:nvPr/>
        </p:nvPicPr>
        <p:blipFill>
          <a:blip r:embed="rId3">
            <a:alphaModFix/>
          </a:blip>
          <a:stretch>
            <a:fillRect/>
          </a:stretch>
        </p:blipFill>
        <p:spPr>
          <a:xfrm>
            <a:off x="4442525" y="378500"/>
            <a:ext cx="4467876" cy="1973025"/>
          </a:xfrm>
          <a:prstGeom prst="rect">
            <a:avLst/>
          </a:prstGeom>
          <a:noFill/>
          <a:ln>
            <a:noFill/>
          </a:ln>
        </p:spPr>
      </p:pic>
      <p:pic>
        <p:nvPicPr>
          <p:cNvPr id="152" name="Google Shape;152;p29" descr="daum_equation_1503725646551.png"/>
          <p:cNvPicPr preferRelativeResize="0"/>
          <p:nvPr/>
        </p:nvPicPr>
        <p:blipFill>
          <a:blip r:embed="rId4">
            <a:alphaModFix/>
          </a:blip>
          <a:stretch>
            <a:fillRect/>
          </a:stretch>
        </p:blipFill>
        <p:spPr>
          <a:xfrm rot="10800000">
            <a:off x="148116" y="4991100"/>
            <a:ext cx="4284" cy="875"/>
          </a:xfrm>
          <a:prstGeom prst="rect">
            <a:avLst/>
          </a:prstGeom>
          <a:noFill/>
          <a:ln>
            <a:noFill/>
          </a:ln>
        </p:spPr>
      </p:pic>
      <p:pic>
        <p:nvPicPr>
          <p:cNvPr id="153" name="Google Shape;153;p29" descr="daum_equation_1503725646551.png"/>
          <p:cNvPicPr preferRelativeResize="0"/>
          <p:nvPr/>
        </p:nvPicPr>
        <p:blipFill>
          <a:blip r:embed="rId4">
            <a:alphaModFix/>
          </a:blip>
          <a:stretch>
            <a:fillRect/>
          </a:stretch>
        </p:blipFill>
        <p:spPr>
          <a:xfrm rot="10800000">
            <a:off x="300516" y="4991100"/>
            <a:ext cx="4284" cy="875"/>
          </a:xfrm>
          <a:prstGeom prst="rect">
            <a:avLst/>
          </a:prstGeom>
          <a:noFill/>
          <a:ln>
            <a:noFill/>
          </a:ln>
        </p:spPr>
      </p:pic>
      <p:pic>
        <p:nvPicPr>
          <p:cNvPr id="154" name="Google Shape;154;p29" descr="daum_equation_1503725699601.png"/>
          <p:cNvPicPr preferRelativeResize="0"/>
          <p:nvPr/>
        </p:nvPicPr>
        <p:blipFill>
          <a:blip r:embed="rId4">
            <a:alphaModFix/>
          </a:blip>
          <a:stretch>
            <a:fillRect/>
          </a:stretch>
        </p:blipFill>
        <p:spPr>
          <a:xfrm rot="10800000">
            <a:off x="452916" y="4991100"/>
            <a:ext cx="4284" cy="875"/>
          </a:xfrm>
          <a:prstGeom prst="rect">
            <a:avLst/>
          </a:prstGeom>
          <a:noFill/>
          <a:ln>
            <a:noFill/>
          </a:ln>
        </p:spPr>
      </p:pic>
      <p:sp>
        <p:nvSpPr>
          <p:cNvPr id="155" name="Google Shape;155;p29"/>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Partial Persistence</a:t>
            </a:r>
            <a:endParaRPr sz="2400"/>
          </a:p>
          <a:p>
            <a:pPr marL="0" lvl="0" indent="0" algn="l" rtl="0">
              <a:spcBef>
                <a:spcPts val="0"/>
              </a:spcBef>
              <a:spcAft>
                <a:spcPts val="0"/>
              </a:spcAft>
              <a:buNone/>
            </a:pPr>
            <a:endParaRPr sz="2400"/>
          </a:p>
        </p:txBody>
      </p:sp>
      <p:sp>
        <p:nvSpPr>
          <p:cNvPr id="156" name="Google Shape;156;p29"/>
          <p:cNvSpPr txBox="1"/>
          <p:nvPr/>
        </p:nvSpPr>
        <p:spPr>
          <a:xfrm>
            <a:off x="148125" y="1112788"/>
            <a:ext cx="4561500" cy="1167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latin typeface="Proxima Nova"/>
                <a:ea typeface="Proxima Nova"/>
                <a:cs typeface="Proxima Nova"/>
                <a:sym typeface="Proxima Nova"/>
              </a:rPr>
              <a:t>V případě, že se nám zaplní mods, tak vytvoříme nový node (</a:t>
            </a:r>
            <a:r>
              <a:rPr lang="en" i="1">
                <a:latin typeface="Proxima Nova"/>
                <a:ea typeface="Proxima Nova"/>
                <a:cs typeface="Proxima Nova"/>
                <a:sym typeface="Proxima Nova"/>
              </a:rPr>
              <a:t>node'</a:t>
            </a:r>
            <a:r>
              <a:rPr lang="en">
                <a:latin typeface="Proxima Nova"/>
                <a:ea typeface="Proxima Nova"/>
                <a:cs typeface="Proxima Nova"/>
                <a:sym typeface="Proxima Nova"/>
              </a:rPr>
              <a:t>) a převážeme linky ze starého node do tohoto nového node - zpětné ukazatele na starší node nedržíme, což je výhoda partial persistence modelu.</a:t>
            </a:r>
            <a:endParaRPr>
              <a:latin typeface="Proxima Nova"/>
              <a:ea typeface="Proxima Nova"/>
              <a:cs typeface="Proxima Nova"/>
              <a:sym typeface="Proxima Nova"/>
            </a:endParaRPr>
          </a:p>
          <a:p>
            <a:pPr marL="0" lvl="0" indent="0" algn="l" rtl="0">
              <a:lnSpc>
                <a:spcPct val="115000"/>
              </a:lnSpc>
              <a:spcBef>
                <a:spcPts val="1200"/>
              </a:spcBef>
              <a:spcAft>
                <a:spcPts val="1200"/>
              </a:spcAft>
              <a:buNone/>
            </a:pPr>
            <a:endParaRPr sz="1200">
              <a:latin typeface="Proxima Nova"/>
              <a:ea typeface="Proxima Nova"/>
              <a:cs typeface="Proxima Nova"/>
              <a:sym typeface="Proxima Nova"/>
            </a:endParaRPr>
          </a:p>
        </p:txBody>
      </p:sp>
      <p:sp>
        <p:nvSpPr>
          <p:cNvPr id="157" name="Google Shape;157;p29"/>
          <p:cNvSpPr txBox="1"/>
          <p:nvPr/>
        </p:nvSpPr>
        <p:spPr>
          <a:xfrm>
            <a:off x="351800" y="4535700"/>
            <a:ext cx="8380200" cy="45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latin typeface="Proxima Nova"/>
                <a:ea typeface="Proxima Nova"/>
                <a:cs typeface="Proxima Nova"/>
                <a:sym typeface="Proxima Nova"/>
              </a:rPr>
              <a:t>Pozn. Takto implementovaný model partial persistence má konstantní asymptotickou složitost </a:t>
            </a:r>
            <a:r>
              <a:rPr lang="en" sz="1000" i="1">
                <a:latin typeface="Proxima Nova"/>
                <a:ea typeface="Proxima Nova"/>
                <a:cs typeface="Proxima Nova"/>
                <a:sym typeface="Proxima Nova"/>
              </a:rPr>
              <a:t>O(1)</a:t>
            </a:r>
            <a:r>
              <a:rPr lang="en" sz="1000">
                <a:latin typeface="Proxima Nova"/>
                <a:ea typeface="Proxima Nova"/>
                <a:cs typeface="Proxima Nova"/>
                <a:sym typeface="Proxima Nova"/>
              </a:rPr>
              <a:t> viz: James R. Driscoll, Neil Sarnak, Daniel Dominic Sleator, Robert Endre Tarjan: Making Data Structures Persistent. J. Comput. Syst. Sci. 38(1): 86-124 (1989)</a:t>
            </a:r>
            <a:endParaRPr sz="1000"/>
          </a:p>
        </p:txBody>
      </p:sp>
      <p:sp>
        <p:nvSpPr>
          <p:cNvPr id="158" name="Google Shape;158;p29"/>
          <p:cNvSpPr txBox="1"/>
          <p:nvPr/>
        </p:nvSpPr>
        <p:spPr>
          <a:xfrm>
            <a:off x="300525" y="2709475"/>
            <a:ext cx="8520600" cy="1285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i="1">
                <a:latin typeface="Proxima Nova"/>
                <a:ea typeface="Proxima Nova"/>
                <a:cs typeface="Proxima Nova"/>
                <a:sym typeface="Proxima Nova"/>
              </a:rPr>
              <a:t>read(var, version) </a:t>
            </a:r>
            <a:r>
              <a:rPr lang="en" sz="1200">
                <a:latin typeface="Proxima Nova"/>
                <a:ea typeface="Proxima Nova"/>
                <a:cs typeface="Proxima Nova"/>
                <a:sym typeface="Proxima Nova"/>
              </a:rPr>
              <a:t>- začneme root nodem a sledujeme ukazatele - vybíráme ukazatel ve verzi nejvyšší </a:t>
            </a:r>
            <a:r>
              <a:rPr lang="en" sz="1200" i="1">
                <a:latin typeface="Proxima Nova"/>
                <a:ea typeface="Proxima Nova"/>
                <a:cs typeface="Proxima Nova"/>
                <a:sym typeface="Proxima Nova"/>
              </a:rPr>
              <a:t>w ≤ v</a:t>
            </a:r>
            <a:r>
              <a:rPr lang="en" sz="1200">
                <a:latin typeface="Proxima Nova"/>
                <a:ea typeface="Proxima Nova"/>
                <a:cs typeface="Proxima Nova"/>
                <a:sym typeface="Proxima Nova"/>
              </a:rPr>
              <a:t> a v každém node vybíráme data ve verzi nejvyšší </a:t>
            </a:r>
            <a:r>
              <a:rPr lang="en" sz="1200" i="1">
                <a:latin typeface="Proxima Nova"/>
                <a:ea typeface="Proxima Nova"/>
                <a:cs typeface="Proxima Nova"/>
                <a:sym typeface="Proxima Nova"/>
              </a:rPr>
              <a:t>w ≤ v</a:t>
            </a:r>
            <a:endParaRPr sz="1200" i="1">
              <a:latin typeface="Proxima Nova"/>
              <a:ea typeface="Proxima Nova"/>
              <a:cs typeface="Proxima Nova"/>
              <a:sym typeface="Proxima Nova"/>
            </a:endParaRPr>
          </a:p>
          <a:p>
            <a:pPr marL="0" lvl="0" indent="0" algn="l" rtl="0">
              <a:lnSpc>
                <a:spcPct val="115000"/>
              </a:lnSpc>
              <a:spcBef>
                <a:spcPts val="1200"/>
              </a:spcBef>
              <a:spcAft>
                <a:spcPts val="1200"/>
              </a:spcAft>
              <a:buNone/>
            </a:pPr>
            <a:r>
              <a:rPr lang="en" sz="1200" b="1" i="1">
                <a:latin typeface="Proxima Nova"/>
                <a:ea typeface="Proxima Nova"/>
                <a:cs typeface="Proxima Nova"/>
                <a:sym typeface="Proxima Nova"/>
              </a:rPr>
              <a:t>write(var, version, val)</a:t>
            </a:r>
            <a:r>
              <a:rPr lang="en" sz="1200">
                <a:latin typeface="Proxima Nova"/>
                <a:ea typeface="Proxima Nova"/>
                <a:cs typeface="Proxima Nova"/>
                <a:sym typeface="Proxima Nova"/>
              </a:rPr>
              <a:t> - provedeme updatem node, se kterým aktuálně pracujeme způsobem viz výše</a:t>
            </a:r>
            <a:endParaRPr sz="1200">
              <a:latin typeface="Proxima Nova"/>
              <a:ea typeface="Proxima Nova"/>
              <a:cs typeface="Proxima Nova"/>
              <a:sym typeface="Proxima Nova"/>
            </a:endParaRPr>
          </a:p>
        </p:txBody>
      </p:sp>
      <p:sp>
        <p:nvSpPr>
          <p:cNvPr id="159" name="Google Shape;159;p29"/>
          <p:cNvSpPr txBox="1"/>
          <p:nvPr/>
        </p:nvSpPr>
        <p:spPr>
          <a:xfrm>
            <a:off x="4504075" y="2168750"/>
            <a:ext cx="579900" cy="252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600"/>
              </a:spcAft>
              <a:buNone/>
            </a:pPr>
            <a:r>
              <a:rPr lang="en" sz="1200" b="1">
                <a:latin typeface="Proxima Nova"/>
                <a:ea typeface="Proxima Nova"/>
                <a:cs typeface="Proxima Nova"/>
                <a:sym typeface="Proxima Nova"/>
              </a:rPr>
              <a:t>root</a:t>
            </a:r>
            <a:r>
              <a:rPr lang="en" sz="1200">
                <a:latin typeface="Proxima Nova"/>
                <a:ea typeface="Proxima Nova"/>
                <a:cs typeface="Proxima Nova"/>
                <a:sym typeface="Proxima Nova"/>
              </a:rPr>
              <a:t> </a:t>
            </a:r>
            <a:endParaRPr/>
          </a:p>
        </p:txBody>
      </p:sp>
      <p:cxnSp>
        <p:nvCxnSpPr>
          <p:cNvPr id="160" name="Google Shape;160;p29"/>
          <p:cNvCxnSpPr/>
          <p:nvPr/>
        </p:nvCxnSpPr>
        <p:spPr>
          <a:xfrm rot="10800000" flipH="1">
            <a:off x="4787875" y="1743125"/>
            <a:ext cx="12300" cy="355500"/>
          </a:xfrm>
          <a:prstGeom prst="straightConnector1">
            <a:avLst/>
          </a:prstGeom>
          <a:noFill/>
          <a:ln w="19050" cap="flat" cmpd="sng">
            <a:solidFill>
              <a:srgbClr val="000000"/>
            </a:solidFill>
            <a:prstDash val="solid"/>
            <a:round/>
            <a:headEnd type="none" w="med" len="med"/>
            <a:tailEnd type="triangl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65" name="Google Shape;165;p30"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166" name="Google Shape;166;p30"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167" name="Google Shape;167;p30"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168" name="Google Shape;168;p30"/>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Full Persistence</a:t>
            </a:r>
            <a:endParaRPr sz="2400"/>
          </a:p>
          <a:p>
            <a:pPr marL="0" lvl="0" indent="0" algn="l" rtl="0">
              <a:spcBef>
                <a:spcPts val="0"/>
              </a:spcBef>
              <a:spcAft>
                <a:spcPts val="0"/>
              </a:spcAft>
              <a:buNone/>
            </a:pPr>
            <a:endParaRPr sz="2400"/>
          </a:p>
        </p:txBody>
      </p:sp>
      <p:sp>
        <p:nvSpPr>
          <p:cNvPr id="169" name="Google Shape;169;p30"/>
          <p:cNvSpPr txBox="1"/>
          <p:nvPr/>
        </p:nvSpPr>
        <p:spPr>
          <a:xfrm>
            <a:off x="300525" y="1270775"/>
            <a:ext cx="8684700" cy="3583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latin typeface="Proxima Nova"/>
                <a:ea typeface="Proxima Nova"/>
                <a:cs typeface="Proxima Nova"/>
                <a:sym typeface="Proxima Nova"/>
              </a:rPr>
              <a:t>Je realizována na stejných principech jako partial persistence. Nicméně pokud chci držet efektivitu algoritmu, tak musíme vyřešit:</a:t>
            </a:r>
            <a:endParaRPr sz="1200">
              <a:latin typeface="Proxima Nova"/>
              <a:ea typeface="Proxima Nova"/>
              <a:cs typeface="Proxima Nova"/>
              <a:sym typeface="Proxima Nova"/>
            </a:endParaRPr>
          </a:p>
          <a:p>
            <a:pPr marL="457200" lvl="0" indent="-304800" algn="l" rtl="0">
              <a:lnSpc>
                <a:spcPct val="115000"/>
              </a:lnSpc>
              <a:spcBef>
                <a:spcPts val="1200"/>
              </a:spcBef>
              <a:spcAft>
                <a:spcPts val="0"/>
              </a:spcAft>
              <a:buSzPts val="1200"/>
              <a:buFont typeface="Proxima Nova"/>
              <a:buChar char="●"/>
            </a:pPr>
            <a:r>
              <a:rPr lang="en" sz="1200" b="1">
                <a:latin typeface="Proxima Nova"/>
                <a:ea typeface="Proxima Nova"/>
                <a:cs typeface="Proxima Nova"/>
                <a:sym typeface="Proxima Nova"/>
              </a:rPr>
              <a:t>Verzování zpětných referencí </a:t>
            </a:r>
            <a:r>
              <a:rPr lang="en" sz="1200">
                <a:latin typeface="Proxima Nova"/>
                <a:ea typeface="Proxima Nova"/>
                <a:cs typeface="Proxima Nova"/>
                <a:sym typeface="Proxima Nova"/>
              </a:rPr>
              <a:t>- jestliže dělám update do node od kterého mám již vytvořenou </a:t>
            </a:r>
            <a:r>
              <a:rPr lang="en" sz="1200" i="1">
                <a:latin typeface="Proxima Nova"/>
                <a:ea typeface="Proxima Nova"/>
                <a:cs typeface="Proxima Nova"/>
                <a:sym typeface="Proxima Nova"/>
              </a:rPr>
              <a:t>node', </a:t>
            </a:r>
            <a:r>
              <a:rPr lang="en" sz="1200">
                <a:latin typeface="Proxima Nova"/>
                <a:ea typeface="Proxima Nova"/>
                <a:cs typeface="Proxima Nova"/>
                <a:sym typeface="Proxima Nova"/>
              </a:rPr>
              <a:t>tak potřebuju zpětnou referenci </a:t>
            </a:r>
            <a:r>
              <a:rPr lang="en" sz="1200" b="1" i="1">
                <a:latin typeface="Proxima Nova"/>
                <a:ea typeface="Proxima Nova"/>
                <a:cs typeface="Proxima Nova"/>
                <a:sym typeface="Proxima Nova"/>
              </a:rPr>
              <a:t>pro všechny verze</a:t>
            </a:r>
            <a:r>
              <a:rPr lang="en" sz="1200" i="1">
                <a:latin typeface="Proxima Nova"/>
                <a:ea typeface="Proxima Nova"/>
                <a:cs typeface="Proxima Nova"/>
                <a:sym typeface="Proxima Nova"/>
              </a:rPr>
              <a:t>,</a:t>
            </a:r>
            <a:r>
              <a:rPr lang="en" sz="1200">
                <a:latin typeface="Proxima Nova"/>
                <a:ea typeface="Proxima Nova"/>
                <a:cs typeface="Proxima Nova"/>
                <a:sym typeface="Proxima Nova"/>
              </a:rPr>
              <a:t> abych věděl na jakém node převázat přímé reference (jinak bych musel procházet celou datovou strukturu a hledat vazby opačným směrem).</a:t>
            </a:r>
            <a:endParaRPr sz="1200">
              <a:latin typeface="Proxima Nova"/>
              <a:ea typeface="Proxima Nova"/>
              <a:cs typeface="Proxima Nova"/>
              <a:sym typeface="Proxima Nova"/>
            </a:endParaRPr>
          </a:p>
          <a:p>
            <a:pPr marL="457200" lvl="0" indent="-304800" algn="l" rtl="0">
              <a:lnSpc>
                <a:spcPct val="115000"/>
              </a:lnSpc>
              <a:spcBef>
                <a:spcPts val="900"/>
              </a:spcBef>
              <a:spcAft>
                <a:spcPts val="0"/>
              </a:spcAft>
              <a:buSzPts val="1200"/>
              <a:buFont typeface="Proxima Nova"/>
              <a:buChar char="●"/>
            </a:pPr>
            <a:r>
              <a:rPr lang="en" sz="1200" b="1">
                <a:latin typeface="Proxima Nova"/>
                <a:ea typeface="Proxima Nova"/>
                <a:cs typeface="Proxima Nova"/>
                <a:sym typeface="Proxima Nova"/>
              </a:rPr>
              <a:t>Roztržení starých nodes při jejich update </a:t>
            </a:r>
            <a:r>
              <a:rPr lang="en" sz="1200">
                <a:latin typeface="Proxima Nova"/>
                <a:ea typeface="Proxima Nova"/>
                <a:cs typeface="Proxima Nova"/>
                <a:sym typeface="Proxima Nova"/>
              </a:rPr>
              <a:t>- pokud dělám update do node od kterého mám již vytvořenou </a:t>
            </a:r>
            <a:r>
              <a:rPr lang="en" sz="1200" i="1">
                <a:latin typeface="Proxima Nova"/>
                <a:ea typeface="Proxima Nova"/>
                <a:cs typeface="Proxima Nova"/>
                <a:sym typeface="Proxima Nova"/>
              </a:rPr>
              <a:t>node',</a:t>
            </a:r>
            <a:r>
              <a:rPr lang="en" sz="1200">
                <a:latin typeface="Proxima Nova"/>
                <a:ea typeface="Proxima Nova"/>
                <a:cs typeface="Proxima Nova"/>
                <a:sym typeface="Proxima Nova"/>
              </a:rPr>
              <a:t> tak ten má již plný mods log. Řeším to tak, že z tohoto node udělám dva kusy, každý s polovinou záznamů v mods log a přelinkuji vazby vedoucí na tento node.</a:t>
            </a:r>
            <a:endParaRPr sz="1200">
              <a:latin typeface="Proxima Nova"/>
              <a:ea typeface="Proxima Nova"/>
              <a:cs typeface="Proxima Nova"/>
              <a:sym typeface="Proxima Nova"/>
            </a:endParaRPr>
          </a:p>
          <a:p>
            <a:pPr marL="457200" lvl="0" indent="-304800" algn="l" rtl="0">
              <a:lnSpc>
                <a:spcPct val="115000"/>
              </a:lnSpc>
              <a:spcBef>
                <a:spcPts val="900"/>
              </a:spcBef>
              <a:spcAft>
                <a:spcPts val="0"/>
              </a:spcAft>
              <a:buSzPts val="1200"/>
              <a:buFont typeface="Proxima Nova"/>
              <a:buChar char="●"/>
            </a:pPr>
            <a:r>
              <a:rPr lang="en" sz="1200" b="1">
                <a:latin typeface="Proxima Nova"/>
                <a:ea typeface="Proxima Nova"/>
                <a:cs typeface="Proxima Nova"/>
                <a:sym typeface="Proxima Nova"/>
              </a:rPr>
              <a:t>Udržování stromu verzí a jeho linearizace</a:t>
            </a:r>
            <a:r>
              <a:rPr lang="en" sz="1200" i="1">
                <a:latin typeface="Proxima Nova"/>
                <a:ea typeface="Proxima Nova"/>
                <a:cs typeface="Proxima Nova"/>
                <a:sym typeface="Proxima Nova"/>
              </a:rPr>
              <a:t> - </a:t>
            </a:r>
            <a:r>
              <a:rPr lang="en" sz="1200">
                <a:latin typeface="Proxima Nova"/>
                <a:ea typeface="Proxima Nova"/>
                <a:cs typeface="Proxima Nova"/>
                <a:sym typeface="Proxima Nova"/>
              </a:rPr>
              <a:t>už si nevystačíme pouze s logováním změn přímo do datové struktury a ukazatelem na root node. Musíme mít reprezentaci, kde:</a:t>
            </a:r>
            <a:endParaRPr sz="1200">
              <a:latin typeface="Proxima Nova"/>
              <a:ea typeface="Proxima Nova"/>
              <a:cs typeface="Proxima Nova"/>
              <a:sym typeface="Proxima Nova"/>
            </a:endParaRPr>
          </a:p>
          <a:p>
            <a:pPr marL="914400" lvl="1" indent="-304800" algn="l" rtl="0">
              <a:lnSpc>
                <a:spcPct val="115000"/>
              </a:lnSpc>
              <a:spcBef>
                <a:spcPts val="900"/>
              </a:spcBef>
              <a:spcAft>
                <a:spcPts val="0"/>
              </a:spcAft>
              <a:buSzPts val="1200"/>
              <a:buFont typeface="Proxima Nova"/>
              <a:buChar char="○"/>
            </a:pPr>
            <a:r>
              <a:rPr lang="en" sz="1200">
                <a:latin typeface="Proxima Nova"/>
                <a:ea typeface="Proxima Nova"/>
                <a:cs typeface="Proxima Nova"/>
                <a:sym typeface="Proxima Nova"/>
              </a:rPr>
              <a:t>… umožňujeme update do starší verze, kdy nám de facto vzniká nová branch.</a:t>
            </a:r>
            <a:endParaRPr sz="1200">
              <a:latin typeface="Proxima Nova"/>
              <a:ea typeface="Proxima Nova"/>
              <a:cs typeface="Proxima Nova"/>
              <a:sym typeface="Proxima Nova"/>
            </a:endParaRPr>
          </a:p>
          <a:p>
            <a:pPr marL="914400" lvl="1" indent="-304800" algn="l" rtl="0">
              <a:lnSpc>
                <a:spcPct val="115000"/>
              </a:lnSpc>
              <a:spcBef>
                <a:spcPts val="900"/>
              </a:spcBef>
              <a:spcAft>
                <a:spcPts val="0"/>
              </a:spcAft>
              <a:buSzPts val="1200"/>
              <a:buFont typeface="Proxima Nova"/>
              <a:buChar char="○"/>
            </a:pPr>
            <a:r>
              <a:rPr lang="en" sz="1200">
                <a:latin typeface="Proxima Nova"/>
                <a:ea typeface="Proxima Nova"/>
                <a:cs typeface="Proxima Nova"/>
                <a:sym typeface="Proxima Nova"/>
              </a:rPr>
              <a:t>… zpětně zjišťovat v jakém časovém okamžiku a v jaké verzi došlo k větvení. </a:t>
            </a:r>
            <a:endParaRPr sz="1200">
              <a:latin typeface="Proxima Nova"/>
              <a:ea typeface="Proxima Nova"/>
              <a:cs typeface="Proxima Nova"/>
              <a:sym typeface="Proxima Nova"/>
            </a:endParaRPr>
          </a:p>
          <a:p>
            <a:pPr marL="914400" lvl="1" indent="-304800" algn="l" rtl="0">
              <a:lnSpc>
                <a:spcPct val="115000"/>
              </a:lnSpc>
              <a:spcBef>
                <a:spcPts val="900"/>
              </a:spcBef>
              <a:spcAft>
                <a:spcPts val="0"/>
              </a:spcAft>
              <a:buSzPts val="1200"/>
              <a:buFont typeface="Proxima Nova"/>
              <a:buChar char="○"/>
            </a:pPr>
            <a:r>
              <a:rPr lang="en" sz="1200">
                <a:latin typeface="Proxima Nova"/>
                <a:ea typeface="Proxima Nova"/>
                <a:cs typeface="Proxima Nova"/>
                <a:sym typeface="Proxima Nova"/>
              </a:rPr>
              <a:t>… z každé verze provést tzv. Backtracking - tedy zpětně projít celou historií updatů, které vedly k mé verzi</a:t>
            </a:r>
            <a:endParaRPr sz="1200">
              <a:latin typeface="Proxima Nova"/>
              <a:ea typeface="Proxima Nova"/>
              <a:cs typeface="Proxima Nova"/>
              <a:sym typeface="Proxima Nova"/>
            </a:endParaRPr>
          </a:p>
          <a:p>
            <a:pPr marL="457200" lvl="0" indent="0" algn="l" rtl="0">
              <a:lnSpc>
                <a:spcPct val="115000"/>
              </a:lnSpc>
              <a:spcBef>
                <a:spcPts val="900"/>
              </a:spcBef>
              <a:spcAft>
                <a:spcPts val="0"/>
              </a:spcAft>
              <a:buNone/>
            </a:pPr>
            <a:r>
              <a:rPr lang="en" sz="1200">
                <a:latin typeface="Proxima Nova"/>
                <a:ea typeface="Proxima Nova"/>
                <a:cs typeface="Proxima Nova"/>
                <a:sym typeface="Proxima Nova"/>
              </a:rPr>
              <a:t>=&gt; to vede v podstatě na strom, kde každý node je nějaké verze, link mezi dvěma nody je update mezi dvěma verzemi, větvení znamená, že jsme udělali update do některé starší verze. </a:t>
            </a:r>
            <a:endParaRPr sz="1200">
              <a:latin typeface="Proxima Nova"/>
              <a:ea typeface="Proxima Nova"/>
              <a:cs typeface="Proxima Nova"/>
              <a:sym typeface="Proxima Nova"/>
            </a:endParaRPr>
          </a:p>
          <a:p>
            <a:pPr marL="457200" lvl="0" indent="0" algn="l" rtl="0">
              <a:lnSpc>
                <a:spcPct val="115000"/>
              </a:lnSpc>
              <a:spcBef>
                <a:spcPts val="900"/>
              </a:spcBef>
              <a:spcAft>
                <a:spcPts val="900"/>
              </a:spcAft>
              <a:buNone/>
            </a:pPr>
            <a:endParaRPr sz="1200">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31"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175" name="Google Shape;175;p31"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176" name="Google Shape;176;p31"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177" name="Google Shape;177;p31"/>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Full Persistence</a:t>
            </a:r>
            <a:endParaRPr sz="2400"/>
          </a:p>
          <a:p>
            <a:pPr marL="0" lvl="0" indent="0" algn="l" rtl="0">
              <a:spcBef>
                <a:spcPts val="0"/>
              </a:spcBef>
              <a:spcAft>
                <a:spcPts val="0"/>
              </a:spcAft>
              <a:buNone/>
            </a:pPr>
            <a:endParaRPr sz="2400"/>
          </a:p>
        </p:txBody>
      </p:sp>
      <p:sp>
        <p:nvSpPr>
          <p:cNvPr id="178" name="Google Shape;178;p31"/>
          <p:cNvSpPr/>
          <p:nvPr/>
        </p:nvSpPr>
        <p:spPr>
          <a:xfrm>
            <a:off x="461006" y="2072517"/>
            <a:ext cx="368700" cy="373800"/>
          </a:xfrm>
          <a:prstGeom prst="flowChartConnector">
            <a:avLst/>
          </a:prstGeom>
          <a:solidFill>
            <a:srgbClr val="6D9EE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2</a:t>
            </a:r>
            <a:endParaRPr/>
          </a:p>
        </p:txBody>
      </p:sp>
      <p:sp>
        <p:nvSpPr>
          <p:cNvPr id="179" name="Google Shape;179;p31"/>
          <p:cNvSpPr/>
          <p:nvPr/>
        </p:nvSpPr>
        <p:spPr>
          <a:xfrm>
            <a:off x="975690" y="1284067"/>
            <a:ext cx="368700" cy="373800"/>
          </a:xfrm>
          <a:prstGeom prst="flowChartConnector">
            <a:avLst/>
          </a:prstGeom>
          <a:solidFill>
            <a:srgbClr val="6D9EE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1</a:t>
            </a:r>
            <a:endParaRPr/>
          </a:p>
        </p:txBody>
      </p:sp>
      <p:sp>
        <p:nvSpPr>
          <p:cNvPr id="180" name="Google Shape;180;p31"/>
          <p:cNvSpPr/>
          <p:nvPr/>
        </p:nvSpPr>
        <p:spPr>
          <a:xfrm>
            <a:off x="1535573" y="2072517"/>
            <a:ext cx="368700" cy="373800"/>
          </a:xfrm>
          <a:prstGeom prst="flowChartConnector">
            <a:avLst/>
          </a:prstGeom>
          <a:solidFill>
            <a:srgbClr val="6D9EE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3</a:t>
            </a:r>
            <a:endParaRPr/>
          </a:p>
        </p:txBody>
      </p:sp>
      <p:cxnSp>
        <p:nvCxnSpPr>
          <p:cNvPr id="181" name="Google Shape;181;p31"/>
          <p:cNvCxnSpPr>
            <a:stCxn id="179" idx="3"/>
            <a:endCxn id="178" idx="7"/>
          </p:cNvCxnSpPr>
          <p:nvPr/>
        </p:nvCxnSpPr>
        <p:spPr>
          <a:xfrm flipH="1">
            <a:off x="775585" y="1603125"/>
            <a:ext cx="254100" cy="524100"/>
          </a:xfrm>
          <a:prstGeom prst="straightConnector1">
            <a:avLst/>
          </a:prstGeom>
          <a:noFill/>
          <a:ln w="9525" cap="flat" cmpd="sng">
            <a:solidFill>
              <a:srgbClr val="000000"/>
            </a:solidFill>
            <a:prstDash val="solid"/>
            <a:round/>
            <a:headEnd type="none" w="med" len="med"/>
            <a:tailEnd type="none" w="med" len="med"/>
          </a:ln>
        </p:spPr>
      </p:cxnSp>
      <p:cxnSp>
        <p:nvCxnSpPr>
          <p:cNvPr id="182" name="Google Shape;182;p31"/>
          <p:cNvCxnSpPr>
            <a:stCxn id="179" idx="5"/>
            <a:endCxn id="180" idx="1"/>
          </p:cNvCxnSpPr>
          <p:nvPr/>
        </p:nvCxnSpPr>
        <p:spPr>
          <a:xfrm>
            <a:off x="1290395" y="1603125"/>
            <a:ext cx="299100" cy="524100"/>
          </a:xfrm>
          <a:prstGeom prst="straightConnector1">
            <a:avLst/>
          </a:prstGeom>
          <a:noFill/>
          <a:ln w="9525" cap="flat" cmpd="sng">
            <a:solidFill>
              <a:srgbClr val="000000"/>
            </a:solidFill>
            <a:prstDash val="solid"/>
            <a:round/>
            <a:headEnd type="none" w="med" len="med"/>
            <a:tailEnd type="none" w="med" len="med"/>
          </a:ln>
        </p:spPr>
      </p:cxnSp>
      <p:sp>
        <p:nvSpPr>
          <p:cNvPr id="183" name="Google Shape;183;p31"/>
          <p:cNvSpPr/>
          <p:nvPr/>
        </p:nvSpPr>
        <p:spPr>
          <a:xfrm>
            <a:off x="461948" y="1224551"/>
            <a:ext cx="1617262" cy="1313200"/>
          </a:xfrm>
          <a:custGeom>
            <a:avLst/>
            <a:gdLst/>
            <a:ahLst/>
            <a:cxnLst/>
            <a:rect l="l" t="t" r="r" b="b"/>
            <a:pathLst>
              <a:path w="49450" h="38547" extrusionOk="0">
                <a:moveTo>
                  <a:pt x="18190" y="0"/>
                </a:moveTo>
                <a:cubicBezTo>
                  <a:pt x="12854" y="3556"/>
                  <a:pt x="13881" y="12293"/>
                  <a:pt x="10034" y="17423"/>
                </a:cubicBezTo>
                <a:cubicBezTo>
                  <a:pt x="5856" y="22995"/>
                  <a:pt x="-3041" y="30757"/>
                  <a:pt x="1137" y="36329"/>
                </a:cubicBezTo>
                <a:cubicBezTo>
                  <a:pt x="3140" y="39000"/>
                  <a:pt x="9294" y="38736"/>
                  <a:pt x="11146" y="35958"/>
                </a:cubicBezTo>
                <a:cubicBezTo>
                  <a:pt x="14703" y="30624"/>
                  <a:pt x="13756" y="20161"/>
                  <a:pt x="20043" y="18906"/>
                </a:cubicBezTo>
                <a:cubicBezTo>
                  <a:pt x="25824" y="17752"/>
                  <a:pt x="26145" y="29018"/>
                  <a:pt x="29681" y="33734"/>
                </a:cubicBezTo>
                <a:cubicBezTo>
                  <a:pt x="32720" y="37788"/>
                  <a:pt x="40456" y="40109"/>
                  <a:pt x="44510" y="37070"/>
                </a:cubicBezTo>
                <a:cubicBezTo>
                  <a:pt x="47762" y="34632"/>
                  <a:pt x="51025" y="28830"/>
                  <a:pt x="48587" y="25578"/>
                </a:cubicBezTo>
                <a:cubicBezTo>
                  <a:pt x="45231" y="21102"/>
                  <a:pt x="38087" y="21007"/>
                  <a:pt x="34130" y="17052"/>
                </a:cubicBezTo>
                <a:cubicBezTo>
                  <a:pt x="30296" y="13220"/>
                  <a:pt x="30710" y="6559"/>
                  <a:pt x="27457" y="2224"/>
                </a:cubicBezTo>
                <a:cubicBezTo>
                  <a:pt x="25493" y="-393"/>
                  <a:pt x="21091" y="370"/>
                  <a:pt x="17819" y="370"/>
                </a:cubicBezTo>
              </a:path>
            </a:pathLst>
          </a:custGeom>
          <a:noFill/>
          <a:ln w="9525" cap="flat" cmpd="sng">
            <a:solidFill>
              <a:schemeClr val="dk2"/>
            </a:solidFill>
            <a:prstDash val="solid"/>
            <a:round/>
            <a:headEnd type="none" w="med" len="med"/>
            <a:tailEnd type="none" w="med" len="med"/>
          </a:ln>
        </p:spPr>
      </p:sp>
      <p:sp>
        <p:nvSpPr>
          <p:cNvPr id="184" name="Google Shape;184;p31"/>
          <p:cNvSpPr txBox="1"/>
          <p:nvPr/>
        </p:nvSpPr>
        <p:spPr>
          <a:xfrm>
            <a:off x="610504" y="910350"/>
            <a:ext cx="461700" cy="49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t>b1</a:t>
            </a:r>
            <a:endParaRPr sz="1200" b="1"/>
          </a:p>
        </p:txBody>
      </p:sp>
      <p:sp>
        <p:nvSpPr>
          <p:cNvPr id="185" name="Google Shape;185;p31"/>
          <p:cNvSpPr txBox="1"/>
          <p:nvPr/>
        </p:nvSpPr>
        <p:spPr>
          <a:xfrm>
            <a:off x="72826" y="2238605"/>
            <a:ext cx="461700" cy="49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t>b2</a:t>
            </a:r>
            <a:endParaRPr sz="1200" b="1"/>
          </a:p>
        </p:txBody>
      </p:sp>
      <p:sp>
        <p:nvSpPr>
          <p:cNvPr id="186" name="Google Shape;186;p31"/>
          <p:cNvSpPr txBox="1"/>
          <p:nvPr/>
        </p:nvSpPr>
        <p:spPr>
          <a:xfrm>
            <a:off x="708773" y="2500269"/>
            <a:ext cx="461700" cy="49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t>e2</a:t>
            </a:r>
            <a:endParaRPr sz="1200" b="1"/>
          </a:p>
        </p:txBody>
      </p:sp>
      <p:sp>
        <p:nvSpPr>
          <p:cNvPr id="187" name="Google Shape;187;p31"/>
          <p:cNvSpPr txBox="1"/>
          <p:nvPr/>
        </p:nvSpPr>
        <p:spPr>
          <a:xfrm>
            <a:off x="2050255" y="2012082"/>
            <a:ext cx="461700" cy="49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t>e3</a:t>
            </a:r>
            <a:endParaRPr sz="1200" b="1"/>
          </a:p>
        </p:txBody>
      </p:sp>
      <p:sp>
        <p:nvSpPr>
          <p:cNvPr id="188" name="Google Shape;188;p31"/>
          <p:cNvSpPr txBox="1"/>
          <p:nvPr/>
        </p:nvSpPr>
        <p:spPr>
          <a:xfrm>
            <a:off x="1401099" y="910350"/>
            <a:ext cx="461700" cy="49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t>e1</a:t>
            </a:r>
            <a:endParaRPr sz="1200" b="1"/>
          </a:p>
        </p:txBody>
      </p:sp>
      <p:sp>
        <p:nvSpPr>
          <p:cNvPr id="189" name="Google Shape;189;p31"/>
          <p:cNvSpPr/>
          <p:nvPr/>
        </p:nvSpPr>
        <p:spPr>
          <a:xfrm>
            <a:off x="899258" y="1982273"/>
            <a:ext cx="84837" cy="75766"/>
          </a:xfrm>
          <a:custGeom>
            <a:avLst/>
            <a:gdLst/>
            <a:ahLst/>
            <a:cxnLst/>
            <a:rect l="l" t="t" r="r" b="b"/>
            <a:pathLst>
              <a:path w="2594" h="2224" extrusionOk="0">
                <a:moveTo>
                  <a:pt x="0" y="2224"/>
                </a:moveTo>
                <a:cubicBezTo>
                  <a:pt x="889" y="1512"/>
                  <a:pt x="1789" y="805"/>
                  <a:pt x="2594" y="0"/>
                </a:cubicBezTo>
              </a:path>
            </a:pathLst>
          </a:custGeom>
          <a:noFill/>
          <a:ln w="9525" cap="flat" cmpd="sng">
            <a:solidFill>
              <a:schemeClr val="dk2"/>
            </a:solidFill>
            <a:prstDash val="solid"/>
            <a:round/>
            <a:headEnd type="none" w="med" len="med"/>
            <a:tailEnd type="none" w="med" len="med"/>
          </a:ln>
        </p:spPr>
      </p:sp>
      <p:sp>
        <p:nvSpPr>
          <p:cNvPr id="190" name="Google Shape;190;p31"/>
          <p:cNvSpPr/>
          <p:nvPr/>
        </p:nvSpPr>
        <p:spPr>
          <a:xfrm>
            <a:off x="984095" y="2007517"/>
            <a:ext cx="24267" cy="113683"/>
          </a:xfrm>
          <a:custGeom>
            <a:avLst/>
            <a:gdLst/>
            <a:ahLst/>
            <a:cxnLst/>
            <a:rect l="l" t="t" r="r" b="b"/>
            <a:pathLst>
              <a:path w="742" h="3337" extrusionOk="0">
                <a:moveTo>
                  <a:pt x="0" y="0"/>
                </a:moveTo>
                <a:cubicBezTo>
                  <a:pt x="161" y="1128"/>
                  <a:pt x="232" y="2318"/>
                  <a:pt x="742" y="3337"/>
                </a:cubicBezTo>
              </a:path>
            </a:pathLst>
          </a:custGeom>
          <a:noFill/>
          <a:ln w="9525" cap="flat" cmpd="sng">
            <a:solidFill>
              <a:schemeClr val="dk2"/>
            </a:solidFill>
            <a:prstDash val="solid"/>
            <a:round/>
            <a:headEnd type="none" w="med" len="med"/>
            <a:tailEnd type="none" w="med" len="med"/>
          </a:ln>
        </p:spPr>
      </p:sp>
      <p:sp>
        <p:nvSpPr>
          <p:cNvPr id="191" name="Google Shape;191;p31"/>
          <p:cNvSpPr/>
          <p:nvPr/>
        </p:nvSpPr>
        <p:spPr>
          <a:xfrm>
            <a:off x="1493305" y="1670776"/>
            <a:ext cx="169739" cy="185225"/>
          </a:xfrm>
          <a:custGeom>
            <a:avLst/>
            <a:gdLst/>
            <a:ahLst/>
            <a:cxnLst/>
            <a:rect l="l" t="t" r="r" b="b"/>
            <a:pathLst>
              <a:path w="5190" h="5437" extrusionOk="0">
                <a:moveTo>
                  <a:pt x="1112" y="5437"/>
                </a:moveTo>
                <a:cubicBezTo>
                  <a:pt x="1112" y="3788"/>
                  <a:pt x="0" y="2267"/>
                  <a:pt x="0" y="618"/>
                </a:cubicBezTo>
                <a:cubicBezTo>
                  <a:pt x="0" y="-1181"/>
                  <a:pt x="3483" y="1532"/>
                  <a:pt x="5190" y="2101"/>
                </a:cubicBezTo>
              </a:path>
            </a:pathLst>
          </a:custGeom>
          <a:noFill/>
          <a:ln w="9525" cap="flat" cmpd="sng">
            <a:solidFill>
              <a:schemeClr val="dk2"/>
            </a:solidFill>
            <a:prstDash val="solid"/>
            <a:round/>
            <a:headEnd type="none" w="med" len="med"/>
            <a:tailEnd type="none" w="med" len="med"/>
          </a:ln>
        </p:spPr>
      </p:sp>
      <p:sp>
        <p:nvSpPr>
          <p:cNvPr id="192" name="Google Shape;192;p31"/>
          <p:cNvSpPr txBox="1"/>
          <p:nvPr/>
        </p:nvSpPr>
        <p:spPr>
          <a:xfrm>
            <a:off x="1344720" y="2500269"/>
            <a:ext cx="461700" cy="49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t>b3</a:t>
            </a:r>
            <a:endParaRPr sz="1200" b="1"/>
          </a:p>
        </p:txBody>
      </p:sp>
      <p:sp>
        <p:nvSpPr>
          <p:cNvPr id="193" name="Google Shape;193;p31"/>
          <p:cNvSpPr txBox="1"/>
          <p:nvPr/>
        </p:nvSpPr>
        <p:spPr>
          <a:xfrm>
            <a:off x="2527450" y="1627225"/>
            <a:ext cx="5760300" cy="1958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latin typeface="Proxima Nova"/>
                <a:ea typeface="Proxima Nova"/>
                <a:cs typeface="Proxima Nova"/>
                <a:sym typeface="Proxima Nova"/>
              </a:rPr>
              <a:t>Pro efektivní práci provedeme linearizaci takového stromu následujícím způsobem:</a:t>
            </a:r>
            <a:endParaRPr/>
          </a:p>
          <a:p>
            <a:pPr marL="0" lvl="0" indent="0" algn="l" rtl="0">
              <a:lnSpc>
                <a:spcPct val="115000"/>
              </a:lnSpc>
              <a:spcBef>
                <a:spcPts val="1200"/>
              </a:spcBef>
              <a:spcAft>
                <a:spcPts val="0"/>
              </a:spcAft>
              <a:buNone/>
            </a:pPr>
            <a:r>
              <a:rPr lang="en">
                <a:latin typeface="Proxima Nova"/>
                <a:ea typeface="Proxima Nova"/>
                <a:cs typeface="Proxima Nova"/>
                <a:sym typeface="Proxima Nova"/>
              </a:rPr>
              <a:t>Jelikož, každý node reprezentuje okamžik v čase, kdy jsem dělal update, tak si zavedu index, který mi definuje okamžik před tímto updatem - </a:t>
            </a:r>
            <a:r>
              <a:rPr lang="en" i="1">
                <a:latin typeface="Proxima Nova"/>
                <a:ea typeface="Proxima Nova"/>
                <a:cs typeface="Proxima Nova"/>
                <a:sym typeface="Proxima Nova"/>
              </a:rPr>
              <a:t>b</a:t>
            </a:r>
            <a:r>
              <a:rPr lang="en">
                <a:latin typeface="Proxima Nova"/>
                <a:ea typeface="Proxima Nova"/>
                <a:cs typeface="Proxima Nova"/>
                <a:sym typeface="Proxima Nova"/>
              </a:rPr>
              <a:t> a okamžik po tomto updatu - </a:t>
            </a:r>
            <a:r>
              <a:rPr lang="en" i="1">
                <a:latin typeface="Proxima Nova"/>
                <a:ea typeface="Proxima Nova"/>
                <a:cs typeface="Proxima Nova"/>
                <a:sym typeface="Proxima Nova"/>
              </a:rPr>
              <a:t>e</a:t>
            </a:r>
            <a:endParaRPr i="1">
              <a:latin typeface="Proxima Nova"/>
              <a:ea typeface="Proxima Nova"/>
              <a:cs typeface="Proxima Nova"/>
              <a:sym typeface="Proxima Nova"/>
            </a:endParaRPr>
          </a:p>
          <a:p>
            <a:pPr marL="0" lvl="0" indent="0" algn="l" rtl="0">
              <a:lnSpc>
                <a:spcPct val="115000"/>
              </a:lnSpc>
              <a:spcBef>
                <a:spcPts val="1200"/>
              </a:spcBef>
              <a:spcAft>
                <a:spcPts val="0"/>
              </a:spcAft>
              <a:buNone/>
            </a:pPr>
            <a:r>
              <a:rPr lang="en" sz="1200">
                <a:latin typeface="Proxima Nova"/>
                <a:ea typeface="Proxima Nova"/>
                <a:cs typeface="Proxima Nova"/>
                <a:sym typeface="Proxima Nova"/>
              </a:rPr>
              <a:t>Strom zlinearizuji jeho in order průchodem do zápisu</a:t>
            </a:r>
            <a:endParaRPr sz="1200">
              <a:latin typeface="Proxima Nova"/>
              <a:ea typeface="Proxima Nova"/>
              <a:cs typeface="Proxima Nova"/>
              <a:sym typeface="Proxima Nova"/>
            </a:endParaRPr>
          </a:p>
          <a:p>
            <a:pPr marL="0" lvl="0" indent="0" algn="l" rtl="0">
              <a:lnSpc>
                <a:spcPct val="115000"/>
              </a:lnSpc>
              <a:spcBef>
                <a:spcPts val="1200"/>
              </a:spcBef>
              <a:spcAft>
                <a:spcPts val="0"/>
              </a:spcAft>
              <a:buNone/>
            </a:pPr>
            <a:r>
              <a:rPr lang="en" sz="1600" i="1">
                <a:latin typeface="Proxima Nova"/>
                <a:ea typeface="Proxima Nova"/>
                <a:cs typeface="Proxima Nova"/>
                <a:sym typeface="Proxima Nova"/>
              </a:rPr>
              <a:t>b1 b2 e2 b3 e3 e1</a:t>
            </a:r>
            <a:endParaRPr sz="1600" i="1">
              <a:latin typeface="Proxima Nova"/>
              <a:ea typeface="Proxima Nova"/>
              <a:cs typeface="Proxima Nova"/>
              <a:sym typeface="Proxima Nova"/>
            </a:endParaRPr>
          </a:p>
          <a:p>
            <a:pPr marL="0" lvl="0" indent="0" algn="l" rtl="0">
              <a:lnSpc>
                <a:spcPct val="115000"/>
              </a:lnSpc>
              <a:spcBef>
                <a:spcPts val="1200"/>
              </a:spcBef>
              <a:spcAft>
                <a:spcPts val="0"/>
              </a:spcAft>
              <a:buNone/>
            </a:pPr>
            <a:r>
              <a:rPr lang="en" sz="1200">
                <a:latin typeface="Proxima Nova"/>
                <a:ea typeface="Proxima Nova"/>
                <a:cs typeface="Proxima Nova"/>
                <a:sym typeface="Proxima Nova"/>
              </a:rPr>
              <a:t>Což de facto znamená, že jsem provedl update 1 a z něj update 2 a 3. </a:t>
            </a:r>
            <a:r>
              <a:rPr lang="en" sz="1200" i="1">
                <a:latin typeface="Proxima Nova"/>
                <a:ea typeface="Proxima Nova"/>
                <a:cs typeface="Proxima Nova"/>
                <a:sym typeface="Proxima Nova"/>
              </a:rPr>
              <a:t>Porovnejte se zápisem b1b2b3e3e2e1</a:t>
            </a:r>
            <a:endParaRPr sz="1200" i="1">
              <a:latin typeface="Proxima Nova"/>
              <a:ea typeface="Proxima Nova"/>
              <a:cs typeface="Proxima Nova"/>
              <a:sym typeface="Proxima Nova"/>
            </a:endParaRPr>
          </a:p>
          <a:p>
            <a:pPr marL="0" lvl="0" indent="0" algn="l" rtl="0">
              <a:lnSpc>
                <a:spcPct val="115000"/>
              </a:lnSpc>
              <a:spcBef>
                <a:spcPts val="1200"/>
              </a:spcBef>
              <a:spcAft>
                <a:spcPts val="0"/>
              </a:spcAft>
              <a:buNone/>
            </a:pPr>
            <a:r>
              <a:rPr lang="en" sz="1200">
                <a:latin typeface="Proxima Nova"/>
                <a:ea typeface="Proxima Nova"/>
                <a:cs typeface="Proxima Nova"/>
                <a:sym typeface="Proxima Nova"/>
              </a:rPr>
              <a:t>Pokud chci vložit update v node 2, tak to provedu jako </a:t>
            </a:r>
            <a:endParaRPr sz="1200">
              <a:latin typeface="Proxima Nova"/>
              <a:ea typeface="Proxima Nova"/>
              <a:cs typeface="Proxima Nova"/>
              <a:sym typeface="Proxima Nova"/>
            </a:endParaRPr>
          </a:p>
          <a:p>
            <a:pPr marL="0" lvl="0" indent="0" algn="l" rtl="0">
              <a:lnSpc>
                <a:spcPct val="115000"/>
              </a:lnSpc>
              <a:spcBef>
                <a:spcPts val="1200"/>
              </a:spcBef>
              <a:spcAft>
                <a:spcPts val="0"/>
              </a:spcAft>
              <a:buNone/>
            </a:pPr>
            <a:r>
              <a:rPr lang="en" sz="1600" i="1">
                <a:latin typeface="Proxima Nova"/>
                <a:ea typeface="Proxima Nova"/>
                <a:cs typeface="Proxima Nova"/>
                <a:sym typeface="Proxima Nova"/>
              </a:rPr>
              <a:t>b1 b2 </a:t>
            </a:r>
            <a:r>
              <a:rPr lang="en" sz="1600" i="1">
                <a:solidFill>
                  <a:srgbClr val="FF0000"/>
                </a:solidFill>
                <a:latin typeface="Proxima Nova"/>
                <a:ea typeface="Proxima Nova"/>
                <a:cs typeface="Proxima Nova"/>
                <a:sym typeface="Proxima Nova"/>
              </a:rPr>
              <a:t>(b4 e4) </a:t>
            </a:r>
            <a:r>
              <a:rPr lang="en" sz="1600" i="1">
                <a:latin typeface="Proxima Nova"/>
                <a:ea typeface="Proxima Nova"/>
                <a:cs typeface="Proxima Nova"/>
                <a:sym typeface="Proxima Nova"/>
              </a:rPr>
              <a:t>e2 b3 e3 e1</a:t>
            </a:r>
            <a:endParaRPr sz="1600" i="1">
              <a:latin typeface="Proxima Nova"/>
              <a:ea typeface="Proxima Nova"/>
              <a:cs typeface="Proxima Nova"/>
              <a:sym typeface="Proxima Nova"/>
            </a:endParaRPr>
          </a:p>
          <a:p>
            <a:pPr marL="0" lvl="0" indent="0" algn="l" rtl="0">
              <a:lnSpc>
                <a:spcPct val="115000"/>
              </a:lnSpc>
              <a:spcBef>
                <a:spcPts val="1200"/>
              </a:spcBef>
              <a:spcAft>
                <a:spcPts val="1200"/>
              </a:spcAft>
              <a:buNone/>
            </a:pPr>
            <a:r>
              <a:rPr lang="en" sz="1200">
                <a:latin typeface="Proxima Nova"/>
                <a:ea typeface="Proxima Nova"/>
                <a:cs typeface="Proxima Nova"/>
                <a:sym typeface="Proxima Nova"/>
              </a:rPr>
              <a:t>Z toho jasně poznám, že čtvrtá verze byla provedena jako zpětný update do verze mezi b2 a e2 - tedy nová branch v bodě 2</a:t>
            </a:r>
            <a:endParaRPr sz="1200">
              <a:latin typeface="Proxima Nova"/>
              <a:ea typeface="Proxima Nova"/>
              <a:cs typeface="Proxima Nova"/>
              <a:sym typeface="Proxima Nova"/>
            </a:endParaRPr>
          </a:p>
        </p:txBody>
      </p:sp>
      <p:sp>
        <p:nvSpPr>
          <p:cNvPr id="194" name="Google Shape;194;p31"/>
          <p:cNvSpPr txBox="1"/>
          <p:nvPr/>
        </p:nvSpPr>
        <p:spPr>
          <a:xfrm>
            <a:off x="334975" y="4519750"/>
            <a:ext cx="6921600" cy="38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latin typeface="Proxima Nova"/>
                <a:ea typeface="Proxima Nova"/>
                <a:cs typeface="Proxima Nova"/>
                <a:sym typeface="Proxima Nova"/>
              </a:rPr>
              <a:t>Pozn. Takto implementovaný model full persistence má opět konstantní asymptotickou složitost </a:t>
            </a:r>
            <a:r>
              <a:rPr lang="en" sz="1000" i="1">
                <a:latin typeface="Proxima Nova"/>
                <a:ea typeface="Proxima Nova"/>
                <a:cs typeface="Proxima Nova"/>
                <a:sym typeface="Proxima Nova"/>
              </a:rPr>
              <a:t>O(1)</a:t>
            </a:r>
            <a:r>
              <a:rPr lang="en" sz="1000">
                <a:latin typeface="Proxima Nova"/>
                <a:ea typeface="Proxima Nova"/>
                <a:cs typeface="Proxima Nova"/>
                <a:sym typeface="Proxima Nova"/>
              </a:rPr>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2"/>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Lazy loading</a:t>
            </a:r>
            <a:endParaRPr sz="2400"/>
          </a:p>
          <a:p>
            <a:pPr marL="0" lvl="0" indent="0" algn="l" rtl="0">
              <a:spcBef>
                <a:spcPts val="0"/>
              </a:spcBef>
              <a:spcAft>
                <a:spcPts val="0"/>
              </a:spcAft>
              <a:buNone/>
            </a:pPr>
            <a:endParaRPr sz="2400"/>
          </a:p>
        </p:txBody>
      </p:sp>
      <p:pic>
        <p:nvPicPr>
          <p:cNvPr id="200" name="Google Shape;200;p32"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201" name="Google Shape;201;p32"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202" name="Google Shape;202;p32"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203" name="Google Shape;203;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204" name="Google Shape;204;p32"/>
          <p:cNvSpPr txBox="1"/>
          <p:nvPr/>
        </p:nvSpPr>
        <p:spPr>
          <a:xfrm>
            <a:off x="255750" y="914775"/>
            <a:ext cx="8632500" cy="16515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a:highlight>
                  <a:srgbClr val="FFFFFF"/>
                </a:highlight>
                <a:latin typeface="Proxima Nova"/>
                <a:ea typeface="Proxima Nova"/>
                <a:cs typeface="Proxima Nova"/>
                <a:sym typeface="Proxima Nova"/>
              </a:rPr>
              <a:t>Lazy loading je přístup při kterém odkládáme nahrání objektu z nějakého repository až do doby, kdy ho potřebujeme. Lazy loading použijeme v případě, že nahrávání objektů z repository je náročné nebo nahrávané objekty zabírají nezanedbatelnou část v paměti.</a:t>
            </a:r>
            <a:endParaRPr>
              <a:highlight>
                <a:srgbClr val="FFFFFF"/>
              </a:highlight>
              <a:latin typeface="Proxima Nova"/>
              <a:ea typeface="Proxima Nova"/>
              <a:cs typeface="Proxima Nova"/>
              <a:sym typeface="Proxima Nova"/>
            </a:endParaRPr>
          </a:p>
          <a:p>
            <a:pPr marL="0" lvl="0" indent="0" algn="just" rtl="0">
              <a:lnSpc>
                <a:spcPct val="115000"/>
              </a:lnSpc>
              <a:spcBef>
                <a:spcPts val="1200"/>
              </a:spcBef>
              <a:spcAft>
                <a:spcPts val="0"/>
              </a:spcAft>
              <a:buNone/>
            </a:pPr>
            <a:r>
              <a:rPr lang="en">
                <a:highlight>
                  <a:srgbClr val="FFFFFF"/>
                </a:highlight>
                <a:latin typeface="Proxima Nova"/>
                <a:ea typeface="Proxima Nova"/>
                <a:cs typeface="Proxima Nova"/>
                <a:sym typeface="Proxima Nova"/>
              </a:rPr>
              <a:t>Příklad: Nahráváme entitu </a:t>
            </a:r>
            <a:r>
              <a:rPr lang="en" i="1">
                <a:highlight>
                  <a:srgbClr val="FFFFFF"/>
                </a:highlight>
                <a:latin typeface="Proxima Nova"/>
                <a:ea typeface="Proxima Nova"/>
                <a:cs typeface="Proxima Nova"/>
                <a:sym typeface="Proxima Nova"/>
              </a:rPr>
              <a:t>Company</a:t>
            </a:r>
            <a:r>
              <a:rPr lang="en">
                <a:highlight>
                  <a:srgbClr val="FFFFFF"/>
                </a:highlight>
                <a:latin typeface="Proxima Nova"/>
                <a:ea typeface="Proxima Nova"/>
                <a:cs typeface="Proxima Nova"/>
                <a:sym typeface="Proxima Nova"/>
              </a:rPr>
              <a:t>. Tato entita v sobě obsahuje list všech zákazníků. Ke každému zákazníkovi máme uloženou celou řadu dalších entit (adresa, objednávky atd.) Jelikož zákazníků mohou být tisíce, tak budeme chtít dohrávat entity související s konkrétním zákazníkem až ve chvíli, kdy s tímto zákazníkem začneme pracovat v naší aplikaci.</a:t>
            </a:r>
            <a:endParaRPr>
              <a:highlight>
                <a:srgbClr val="FFFFFF"/>
              </a:highlight>
              <a:latin typeface="Proxima Nova"/>
              <a:ea typeface="Proxima Nova"/>
              <a:cs typeface="Proxima Nova"/>
              <a:sym typeface="Proxima Nova"/>
            </a:endParaRPr>
          </a:p>
          <a:p>
            <a:pPr marL="0" lvl="0" indent="0" algn="l" rtl="0">
              <a:spcBef>
                <a:spcPts val="1200"/>
              </a:spcBef>
              <a:spcAft>
                <a:spcPts val="0"/>
              </a:spcAft>
              <a:buNone/>
            </a:pPr>
            <a:endParaRPr>
              <a:solidFill>
                <a:srgbClr val="333333"/>
              </a:solidFill>
              <a:highlight>
                <a:srgbClr val="FFFFFF"/>
              </a:highlight>
              <a:latin typeface="Proxima Nova"/>
              <a:ea typeface="Proxima Nova"/>
              <a:cs typeface="Proxima Nova"/>
              <a:sym typeface="Proxima Nova"/>
            </a:endParaRPr>
          </a:p>
        </p:txBody>
      </p:sp>
      <p:sp>
        <p:nvSpPr>
          <p:cNvPr id="205" name="Google Shape;205;p32"/>
          <p:cNvSpPr txBox="1"/>
          <p:nvPr/>
        </p:nvSpPr>
        <p:spPr>
          <a:xfrm>
            <a:off x="375150" y="2566275"/>
            <a:ext cx="4652400" cy="23262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highlight>
                  <a:schemeClr val="lt1"/>
                </a:highlight>
                <a:latin typeface="Proxima Nova"/>
                <a:ea typeface="Proxima Nova"/>
                <a:cs typeface="Proxima Nova"/>
                <a:sym typeface="Proxima Nova"/>
              </a:rPr>
              <a:t>Používají se čtyři druhy implementací lazy loadingu:</a:t>
            </a:r>
            <a:endParaRPr>
              <a:highlight>
                <a:schemeClr val="lt1"/>
              </a:highlight>
              <a:latin typeface="Proxima Nova"/>
              <a:ea typeface="Proxima Nova"/>
              <a:cs typeface="Proxima Nova"/>
              <a:sym typeface="Proxima Nova"/>
            </a:endParaRPr>
          </a:p>
          <a:p>
            <a:pPr marL="457200" lvl="0" indent="-317500" algn="l" rtl="0">
              <a:lnSpc>
                <a:spcPct val="115000"/>
              </a:lnSpc>
              <a:spcBef>
                <a:spcPts val="600"/>
              </a:spcBef>
              <a:spcAft>
                <a:spcPts val="0"/>
              </a:spcAft>
              <a:buSzPts val="1400"/>
              <a:buFont typeface="Proxima Nova"/>
              <a:buChar char="●"/>
            </a:pPr>
            <a:r>
              <a:rPr lang="en">
                <a:highlight>
                  <a:srgbClr val="FFFFFF"/>
                </a:highlight>
                <a:latin typeface="Proxima Nova"/>
                <a:ea typeface="Proxima Nova"/>
                <a:cs typeface="Proxima Nova"/>
                <a:sym typeface="Proxima Nova"/>
              </a:rPr>
              <a:t>Virtual proxy</a:t>
            </a:r>
            <a:endParaRPr>
              <a:highlight>
                <a:srgbClr val="FFFFFF"/>
              </a:highlight>
              <a:latin typeface="Proxima Nova"/>
              <a:ea typeface="Proxima Nova"/>
              <a:cs typeface="Proxima Nova"/>
              <a:sym typeface="Proxima Nova"/>
            </a:endParaRPr>
          </a:p>
          <a:p>
            <a:pPr marL="457200" lvl="0" indent="-317500" algn="l" rtl="0">
              <a:lnSpc>
                <a:spcPct val="115000"/>
              </a:lnSpc>
              <a:spcBef>
                <a:spcPts val="600"/>
              </a:spcBef>
              <a:spcAft>
                <a:spcPts val="0"/>
              </a:spcAft>
              <a:buSzPts val="1400"/>
              <a:buFont typeface="Proxima Nova"/>
              <a:buChar char="●"/>
            </a:pPr>
            <a:r>
              <a:rPr lang="en">
                <a:highlight>
                  <a:srgbClr val="FFFFFF"/>
                </a:highlight>
                <a:latin typeface="Proxima Nova"/>
                <a:ea typeface="Proxima Nova"/>
                <a:cs typeface="Proxima Nova"/>
                <a:sym typeface="Proxima Nova"/>
              </a:rPr>
              <a:t>Lazy initialization</a:t>
            </a:r>
            <a:endParaRPr>
              <a:highlight>
                <a:srgbClr val="FFFFFF"/>
              </a:highlight>
              <a:latin typeface="Proxima Nova"/>
              <a:ea typeface="Proxima Nova"/>
              <a:cs typeface="Proxima Nova"/>
              <a:sym typeface="Proxima Nova"/>
            </a:endParaRPr>
          </a:p>
          <a:p>
            <a:pPr marL="457200" lvl="0" indent="-317500" algn="l" rtl="0">
              <a:lnSpc>
                <a:spcPct val="115000"/>
              </a:lnSpc>
              <a:spcBef>
                <a:spcPts val="600"/>
              </a:spcBef>
              <a:spcAft>
                <a:spcPts val="0"/>
              </a:spcAft>
              <a:buSzPts val="1400"/>
              <a:buFont typeface="Proxima Nova"/>
              <a:buChar char="●"/>
            </a:pPr>
            <a:r>
              <a:rPr lang="en">
                <a:highlight>
                  <a:srgbClr val="FFFFFF"/>
                </a:highlight>
                <a:latin typeface="Proxima Nova"/>
                <a:ea typeface="Proxima Nova"/>
                <a:cs typeface="Proxima Nova"/>
                <a:sym typeface="Proxima Nova"/>
              </a:rPr>
              <a:t>Ghost</a:t>
            </a:r>
            <a:endParaRPr>
              <a:highlight>
                <a:srgbClr val="FFFFFF"/>
              </a:highlight>
              <a:latin typeface="Proxima Nova"/>
              <a:ea typeface="Proxima Nova"/>
              <a:cs typeface="Proxima Nova"/>
              <a:sym typeface="Proxima Nova"/>
            </a:endParaRPr>
          </a:p>
          <a:p>
            <a:pPr marL="457200" lvl="0" indent="-317500" algn="l" rtl="0">
              <a:lnSpc>
                <a:spcPct val="115000"/>
              </a:lnSpc>
              <a:spcBef>
                <a:spcPts val="600"/>
              </a:spcBef>
              <a:spcAft>
                <a:spcPts val="600"/>
              </a:spcAft>
              <a:buSzPts val="1400"/>
              <a:buFont typeface="Proxima Nova"/>
              <a:buChar char="●"/>
            </a:pPr>
            <a:r>
              <a:rPr lang="en">
                <a:highlight>
                  <a:srgbClr val="FFFFFF"/>
                </a:highlight>
                <a:latin typeface="Proxima Nova"/>
                <a:ea typeface="Proxima Nova"/>
                <a:cs typeface="Proxima Nova"/>
                <a:sym typeface="Proxima Nova"/>
              </a:rPr>
              <a:t>Value holder</a:t>
            </a:r>
            <a:endParaRPr>
              <a:highlight>
                <a:srgbClr val="FFFFFF"/>
              </a:highlight>
              <a:latin typeface="Proxima Nova"/>
              <a:ea typeface="Proxima Nova"/>
              <a:cs typeface="Proxima Nova"/>
              <a:sym typeface="Proxima Nov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3"/>
          <p:cNvSpPr txBox="1">
            <a:spLocks noGrp="1"/>
          </p:cNvSpPr>
          <p:nvPr>
            <p:ph type="title"/>
          </p:nvPr>
        </p:nvSpPr>
        <p:spPr>
          <a:xfrm>
            <a:off x="211400" y="110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Lazy loading</a:t>
            </a:r>
            <a:endParaRPr sz="2400"/>
          </a:p>
          <a:p>
            <a:pPr marL="0" lvl="0" indent="0" algn="l" rtl="0">
              <a:spcBef>
                <a:spcPts val="0"/>
              </a:spcBef>
              <a:spcAft>
                <a:spcPts val="0"/>
              </a:spcAft>
              <a:buNone/>
            </a:pPr>
            <a:endParaRPr sz="2400"/>
          </a:p>
        </p:txBody>
      </p:sp>
      <p:pic>
        <p:nvPicPr>
          <p:cNvPr id="211" name="Google Shape;211;p33" descr="daum_equation_1503725646551.png"/>
          <p:cNvPicPr preferRelativeResize="0"/>
          <p:nvPr/>
        </p:nvPicPr>
        <p:blipFill>
          <a:blip r:embed="rId3">
            <a:alphaModFix/>
          </a:blip>
          <a:stretch>
            <a:fillRect/>
          </a:stretch>
        </p:blipFill>
        <p:spPr>
          <a:xfrm rot="10800000">
            <a:off x="148116" y="4991100"/>
            <a:ext cx="4284" cy="875"/>
          </a:xfrm>
          <a:prstGeom prst="rect">
            <a:avLst/>
          </a:prstGeom>
          <a:noFill/>
          <a:ln>
            <a:noFill/>
          </a:ln>
        </p:spPr>
      </p:pic>
      <p:pic>
        <p:nvPicPr>
          <p:cNvPr id="212" name="Google Shape;212;p33" descr="daum_equation_1503725646551.png"/>
          <p:cNvPicPr preferRelativeResize="0"/>
          <p:nvPr/>
        </p:nvPicPr>
        <p:blipFill>
          <a:blip r:embed="rId3">
            <a:alphaModFix/>
          </a:blip>
          <a:stretch>
            <a:fillRect/>
          </a:stretch>
        </p:blipFill>
        <p:spPr>
          <a:xfrm rot="10800000">
            <a:off x="300516" y="4991100"/>
            <a:ext cx="4284" cy="875"/>
          </a:xfrm>
          <a:prstGeom prst="rect">
            <a:avLst/>
          </a:prstGeom>
          <a:noFill/>
          <a:ln>
            <a:noFill/>
          </a:ln>
        </p:spPr>
      </p:pic>
      <p:pic>
        <p:nvPicPr>
          <p:cNvPr id="213" name="Google Shape;213;p33" descr="daum_equation_1503725699601.png"/>
          <p:cNvPicPr preferRelativeResize="0"/>
          <p:nvPr/>
        </p:nvPicPr>
        <p:blipFill>
          <a:blip r:embed="rId3">
            <a:alphaModFix/>
          </a:blip>
          <a:stretch>
            <a:fillRect/>
          </a:stretch>
        </p:blipFill>
        <p:spPr>
          <a:xfrm rot="10800000">
            <a:off x="452916" y="4991100"/>
            <a:ext cx="4284" cy="875"/>
          </a:xfrm>
          <a:prstGeom prst="rect">
            <a:avLst/>
          </a:prstGeom>
          <a:noFill/>
          <a:ln>
            <a:noFill/>
          </a:ln>
        </p:spPr>
      </p:pic>
      <p:sp>
        <p:nvSpPr>
          <p:cNvPr id="214" name="Google Shape;214;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pic>
        <p:nvPicPr>
          <p:cNvPr id="215" name="Google Shape;215;p33" title="lazydog.mp4">
            <a:hlinkClick r:id="rId4"/>
          </p:cNvPr>
          <p:cNvPicPr preferRelativeResize="0"/>
          <p:nvPr/>
        </p:nvPicPr>
        <p:blipFill>
          <a:blip r:embed="rId5">
            <a:alphaModFix/>
          </a:blip>
          <a:stretch>
            <a:fillRect/>
          </a:stretch>
        </p:blipFill>
        <p:spPr>
          <a:xfrm>
            <a:off x="300525" y="683400"/>
            <a:ext cx="4578800" cy="3434100"/>
          </a:xfrm>
          <a:prstGeom prst="rect">
            <a:avLst/>
          </a:prstGeom>
          <a:noFill/>
          <a:ln>
            <a:noFill/>
          </a:ln>
        </p:spPr>
      </p:pic>
      <p:pic>
        <p:nvPicPr>
          <p:cNvPr id="216" name="Google Shape;216;p33"/>
          <p:cNvPicPr preferRelativeResize="0"/>
          <p:nvPr/>
        </p:nvPicPr>
        <p:blipFill>
          <a:blip r:embed="rId6">
            <a:alphaModFix/>
          </a:blip>
          <a:stretch>
            <a:fillRect/>
          </a:stretch>
        </p:blipFill>
        <p:spPr>
          <a:xfrm>
            <a:off x="5196325" y="683400"/>
            <a:ext cx="3947675" cy="3079654"/>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TotalTime>
  <Words>4616</Words>
  <Application>Microsoft Macintosh PowerPoint</Application>
  <PresentationFormat>On-screen Show (16:9)</PresentationFormat>
  <Paragraphs>486</Paragraphs>
  <Slides>29</Slides>
  <Notes>29</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29</vt:i4>
      </vt:variant>
    </vt:vector>
  </HeadingPairs>
  <TitlesOfParts>
    <vt:vector size="35" baseType="lpstr">
      <vt:lpstr>Proxima Nova</vt:lpstr>
      <vt:lpstr>Verdana</vt:lpstr>
      <vt:lpstr>Arial</vt:lpstr>
      <vt:lpstr>Consolas</vt:lpstr>
      <vt:lpstr>Simple Light</vt:lpstr>
      <vt:lpstr>Spearmint</vt:lpstr>
      <vt:lpstr>PowerPoint Presentation</vt:lpstr>
      <vt:lpstr>Persistentní struktury </vt:lpstr>
      <vt:lpstr>Persistentní struktury </vt:lpstr>
      <vt:lpstr>Partial Persistence </vt:lpstr>
      <vt:lpstr>Partial Persistence </vt:lpstr>
      <vt:lpstr>Full Persistence </vt:lpstr>
      <vt:lpstr>Full Persistence </vt:lpstr>
      <vt:lpstr>Lazy loading </vt:lpstr>
      <vt:lpstr>Lazy loading </vt:lpstr>
      <vt:lpstr>Lazy loading - virtual proxy </vt:lpstr>
      <vt:lpstr>Lazy loading - virtual proxy </vt:lpstr>
      <vt:lpstr>Lazy loading - virtual proxy </vt:lpstr>
      <vt:lpstr>Lazy loading - lazy initialization </vt:lpstr>
      <vt:lpstr>Lazy loading - lazy initialization </vt:lpstr>
      <vt:lpstr>Lazy loading - value holder</vt:lpstr>
      <vt:lpstr>Lazy loading - value holder</vt:lpstr>
      <vt:lpstr>Lazy loading - ghost</vt:lpstr>
      <vt:lpstr>Object pool</vt:lpstr>
      <vt:lpstr>Object pool</vt:lpstr>
      <vt:lpstr>Object pool - database connection</vt:lpstr>
      <vt:lpstr>Object pool</vt:lpstr>
      <vt:lpstr>Object pool</vt:lpstr>
      <vt:lpstr>Cache</vt:lpstr>
      <vt:lpstr>Cache</vt:lpstr>
      <vt:lpstr>Application cache v Java</vt:lpstr>
      <vt:lpstr>Cache v ORM toolech (např. Hibernate)</vt:lpstr>
      <vt:lpstr>Cache</vt:lpstr>
      <vt:lpstr>Cache</vt:lpstr>
      <vt:lpstr>Cache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Prezentace aplikace PowerPoint</dc:title>
  <cp:lastModifiedBy>Microsoft Office User</cp:lastModifiedBy>
  <cp:revision>2</cp:revision>
  <dcterms:modified xsi:type="dcterms:W3CDTF">2024-01-25T16:23:56Z</dcterms:modified>
</cp:coreProperties>
</file>